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3D5D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D5D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D5D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D5D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062" y="0"/>
            <a:ext cx="11064875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7071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9317" y="179070"/>
            <a:ext cx="10913364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3D5D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11470" y="1861820"/>
            <a:ext cx="6403975" cy="3682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21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132326" y="1962150"/>
            <a:ext cx="7973695" cy="2508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5015"/>
              </a:lnSpc>
              <a:spcBef>
                <a:spcPts val="105"/>
              </a:spcBef>
            </a:pP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Жизнь</a:t>
            </a:r>
            <a:r>
              <a:rPr dirty="0" sz="4400" spc="-25" b="1">
                <a:solidFill>
                  <a:srgbClr val="3D5D25"/>
                </a:solidFill>
                <a:latin typeface="Arial"/>
                <a:cs typeface="Arial"/>
              </a:rPr>
              <a:t> </a:t>
            </a: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в </a:t>
            </a:r>
            <a:r>
              <a:rPr dirty="0" sz="4400" spc="-10" b="1">
                <a:solidFill>
                  <a:srgbClr val="3D5D25"/>
                </a:solidFill>
                <a:latin typeface="Arial"/>
                <a:cs typeface="Arial"/>
              </a:rPr>
              <a:t>движении:</a:t>
            </a:r>
            <a:endParaRPr sz="4400">
              <a:latin typeface="Arial"/>
              <a:cs typeface="Arial"/>
            </a:endParaRPr>
          </a:p>
          <a:p>
            <a:pPr marL="12700" marR="5080">
              <a:lnSpc>
                <a:spcPts val="4750"/>
              </a:lnSpc>
              <a:spcBef>
                <a:spcPts val="335"/>
              </a:spcBef>
            </a:pP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рекомендации</a:t>
            </a:r>
            <a:r>
              <a:rPr dirty="0" sz="4400" spc="-125" b="1">
                <a:solidFill>
                  <a:srgbClr val="3D5D25"/>
                </a:solidFill>
                <a:latin typeface="Arial"/>
                <a:cs typeface="Arial"/>
              </a:rPr>
              <a:t> </a:t>
            </a: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по</a:t>
            </a:r>
            <a:r>
              <a:rPr dirty="0" sz="4400" spc="-65" b="1">
                <a:solidFill>
                  <a:srgbClr val="3D5D25"/>
                </a:solidFill>
                <a:latin typeface="Arial"/>
                <a:cs typeface="Arial"/>
              </a:rPr>
              <a:t> </a:t>
            </a:r>
            <a:r>
              <a:rPr dirty="0" sz="4400" spc="-10" b="1">
                <a:solidFill>
                  <a:srgbClr val="3D5D25"/>
                </a:solidFill>
                <a:latin typeface="Arial"/>
                <a:cs typeface="Arial"/>
              </a:rPr>
              <a:t>активному </a:t>
            </a: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образу</a:t>
            </a:r>
            <a:r>
              <a:rPr dirty="0" sz="4400" spc="-60" b="1">
                <a:solidFill>
                  <a:srgbClr val="3D5D25"/>
                </a:solidFill>
                <a:latin typeface="Arial"/>
                <a:cs typeface="Arial"/>
              </a:rPr>
              <a:t> </a:t>
            </a:r>
            <a:r>
              <a:rPr dirty="0" sz="4400" b="1">
                <a:solidFill>
                  <a:srgbClr val="3D5D25"/>
                </a:solidFill>
                <a:latin typeface="Arial"/>
                <a:cs typeface="Arial"/>
              </a:rPr>
              <a:t>жизни</a:t>
            </a:r>
            <a:r>
              <a:rPr dirty="0" sz="4400" spc="-60" b="1">
                <a:solidFill>
                  <a:srgbClr val="3D5D25"/>
                </a:solidFill>
                <a:latin typeface="Arial"/>
                <a:cs typeface="Arial"/>
              </a:rPr>
              <a:t> </a:t>
            </a:r>
            <a:r>
              <a:rPr dirty="0" sz="4400" spc="-25" b="1">
                <a:solidFill>
                  <a:srgbClr val="3D5D25"/>
                </a:solidFill>
                <a:latin typeface="Arial"/>
                <a:cs typeface="Arial"/>
              </a:rPr>
              <a:t>для </a:t>
            </a:r>
            <a:r>
              <a:rPr dirty="0" sz="4400" spc="-10" b="1">
                <a:solidFill>
                  <a:srgbClr val="3D5D25"/>
                </a:solidFill>
                <a:latin typeface="Arial"/>
                <a:cs typeface="Arial"/>
              </a:rPr>
              <a:t>дошкольников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9103" y="4445253"/>
            <a:ext cx="8692896" cy="3627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46505">
              <a:lnSpc>
                <a:spcPct val="100000"/>
              </a:lnSpc>
              <a:spcBef>
                <a:spcPts val="100"/>
              </a:spcBef>
            </a:pPr>
            <a:r>
              <a:rPr dirty="0"/>
              <a:t>Рекомендации</a:t>
            </a:r>
            <a:r>
              <a:rPr dirty="0" spc="-80"/>
              <a:t> </a:t>
            </a:r>
            <a:r>
              <a:rPr dirty="0"/>
              <a:t>для</a:t>
            </a:r>
            <a:r>
              <a:rPr dirty="0" spc="-80"/>
              <a:t> </a:t>
            </a:r>
            <a:r>
              <a:rPr dirty="0"/>
              <a:t>детей</a:t>
            </a:r>
            <a:r>
              <a:rPr dirty="0" spc="-80"/>
              <a:t> </a:t>
            </a:r>
            <a:r>
              <a:rPr dirty="0"/>
              <a:t>от</a:t>
            </a:r>
            <a:r>
              <a:rPr dirty="0" spc="-75"/>
              <a:t> </a:t>
            </a:r>
            <a:r>
              <a:rPr dirty="0"/>
              <a:t>3</a:t>
            </a:r>
            <a:r>
              <a:rPr dirty="0" spc="-80"/>
              <a:t> </a:t>
            </a:r>
            <a:r>
              <a:rPr dirty="0"/>
              <a:t>до</a:t>
            </a:r>
            <a:r>
              <a:rPr dirty="0" spc="-65"/>
              <a:t> </a:t>
            </a:r>
            <a:r>
              <a:rPr dirty="0"/>
              <a:t>4</a:t>
            </a:r>
            <a:r>
              <a:rPr dirty="0" spc="-80"/>
              <a:t> </a:t>
            </a:r>
            <a:r>
              <a:rPr dirty="0" spc="-25"/>
              <a:t>лет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3758" y="796290"/>
            <a:ext cx="9444482" cy="5836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25575">
              <a:lnSpc>
                <a:spcPct val="100000"/>
              </a:lnSpc>
              <a:spcBef>
                <a:spcPts val="100"/>
              </a:spcBef>
            </a:pPr>
            <a:r>
              <a:rPr dirty="0"/>
              <a:t>Рекомендации</a:t>
            </a:r>
            <a:r>
              <a:rPr dirty="0" spc="-80"/>
              <a:t> </a:t>
            </a:r>
            <a:r>
              <a:rPr dirty="0"/>
              <a:t>для</a:t>
            </a:r>
            <a:r>
              <a:rPr dirty="0" spc="-85"/>
              <a:t> </a:t>
            </a:r>
            <a:r>
              <a:rPr dirty="0"/>
              <a:t>детей</a:t>
            </a:r>
            <a:r>
              <a:rPr dirty="0" spc="-75"/>
              <a:t> </a:t>
            </a:r>
            <a:r>
              <a:rPr dirty="0"/>
              <a:t>от</a:t>
            </a:r>
            <a:r>
              <a:rPr dirty="0" spc="-80"/>
              <a:t> </a:t>
            </a:r>
            <a:r>
              <a:rPr dirty="0"/>
              <a:t>5</a:t>
            </a:r>
            <a:r>
              <a:rPr dirty="0" spc="-75"/>
              <a:t> </a:t>
            </a:r>
            <a:r>
              <a:rPr dirty="0"/>
              <a:t>до</a:t>
            </a:r>
            <a:r>
              <a:rPr dirty="0" spc="-70"/>
              <a:t> </a:t>
            </a:r>
            <a:r>
              <a:rPr dirty="0"/>
              <a:t>17</a:t>
            </a:r>
            <a:r>
              <a:rPr dirty="0" spc="-95"/>
              <a:t> </a:t>
            </a:r>
            <a:r>
              <a:rPr dirty="0" spc="-25"/>
              <a:t>лет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454522" y="1825497"/>
            <a:ext cx="6532880" cy="3610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70">
                <a:latin typeface="Microsoft Sans Serif"/>
                <a:cs typeface="Microsoft Sans Serif"/>
              </a:rPr>
              <a:t>Необходимо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155">
                <a:latin typeface="Microsoft Sans Serif"/>
                <a:cs typeface="Microsoft Sans Serif"/>
              </a:rPr>
              <a:t>заниматься: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ts val="2600"/>
              </a:lnSpc>
              <a:spcBef>
                <a:spcPts val="1725"/>
              </a:spcBef>
            </a:pPr>
            <a:r>
              <a:rPr dirty="0" sz="2400" spc="-265">
                <a:latin typeface="Microsoft Sans Serif"/>
                <a:cs typeface="Microsoft Sans Serif"/>
              </a:rPr>
              <a:t>умеренной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интенсивной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320">
                <a:latin typeface="Microsoft Sans Serif"/>
                <a:cs typeface="Microsoft Sans Serif"/>
              </a:rPr>
              <a:t>ФА,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35">
                <a:latin typeface="Microsoft Sans Serif"/>
                <a:cs typeface="Microsoft Sans Serif"/>
              </a:rPr>
              <a:t>в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основном</a:t>
            </a:r>
            <a:r>
              <a:rPr dirty="0" sz="2400" spc="-50">
                <a:latin typeface="Microsoft Sans Serif"/>
                <a:cs typeface="Microsoft Sans Serif"/>
              </a:rPr>
              <a:t> с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ts val="2600"/>
              </a:lnSpc>
            </a:pPr>
            <a:r>
              <a:rPr dirty="0" sz="2400" spc="-260">
                <a:latin typeface="Microsoft Sans Serif"/>
                <a:cs typeface="Microsoft Sans Serif"/>
              </a:rPr>
              <a:t>аэробной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нагрузкой,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70" b="1">
                <a:latin typeface="Arial"/>
                <a:cs typeface="Arial"/>
              </a:rPr>
              <a:t>не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90" b="1">
                <a:latin typeface="Arial"/>
                <a:cs typeface="Arial"/>
              </a:rPr>
              <a:t>менее</a:t>
            </a:r>
            <a:r>
              <a:rPr dirty="0" sz="2400" spc="-65" b="1">
                <a:latin typeface="Arial"/>
                <a:cs typeface="Arial"/>
              </a:rPr>
              <a:t> </a:t>
            </a:r>
            <a:r>
              <a:rPr dirty="0" sz="2400" spc="-260" b="1">
                <a:latin typeface="Arial"/>
                <a:cs typeface="Arial"/>
              </a:rPr>
              <a:t>60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275" b="1">
                <a:latin typeface="Arial"/>
                <a:cs typeface="Arial"/>
              </a:rPr>
              <a:t>минут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285" b="1">
                <a:latin typeface="Arial"/>
                <a:cs typeface="Arial"/>
              </a:rPr>
              <a:t>в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день,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ts val="2320"/>
              </a:lnSpc>
              <a:spcBef>
                <a:spcPts val="2260"/>
              </a:spcBef>
            </a:pPr>
            <a:r>
              <a:rPr dirty="0" sz="2400" spc="-250">
                <a:latin typeface="Microsoft Sans Serif"/>
                <a:cs typeface="Microsoft Sans Serif"/>
              </a:rPr>
              <a:t>интенсивной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420">
                <a:latin typeface="Microsoft Sans Serif"/>
                <a:cs typeface="Microsoft Sans Serif"/>
              </a:rPr>
              <a:t>ФА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25">
                <a:latin typeface="Microsoft Sans Serif"/>
                <a:cs typeface="Microsoft Sans Serif"/>
              </a:rPr>
              <a:t>с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аэробной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нагрузкой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85">
                <a:latin typeface="Microsoft Sans Serif"/>
                <a:cs typeface="Microsoft Sans Serif"/>
              </a:rPr>
              <a:t>укреплением </a:t>
            </a:r>
            <a:r>
              <a:rPr dirty="0" sz="2400" spc="-254">
                <a:latin typeface="Microsoft Sans Serif"/>
                <a:cs typeface="Microsoft Sans Serif"/>
              </a:rPr>
              <a:t>скелетно-</a:t>
            </a:r>
            <a:r>
              <a:rPr dirty="0" sz="2400" spc="-290">
                <a:latin typeface="Microsoft Sans Serif"/>
                <a:cs typeface="Microsoft Sans Serif"/>
              </a:rPr>
              <a:t>мышечной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системы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70" b="1">
                <a:latin typeface="Arial"/>
                <a:cs typeface="Arial"/>
              </a:rPr>
              <a:t>не</a:t>
            </a:r>
            <a:r>
              <a:rPr dirty="0" sz="2400" spc="-85" b="1">
                <a:latin typeface="Arial"/>
                <a:cs typeface="Arial"/>
              </a:rPr>
              <a:t> </a:t>
            </a:r>
            <a:r>
              <a:rPr dirty="0" sz="2400" spc="-275" b="1">
                <a:latin typeface="Arial"/>
                <a:cs typeface="Arial"/>
              </a:rPr>
              <a:t>реже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254" b="1">
                <a:latin typeface="Arial"/>
                <a:cs typeface="Arial"/>
              </a:rPr>
              <a:t>3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250" b="1">
                <a:latin typeface="Arial"/>
                <a:cs typeface="Arial"/>
              </a:rPr>
              <a:t>раз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85" b="1">
                <a:latin typeface="Arial"/>
                <a:cs typeface="Arial"/>
              </a:rPr>
              <a:t>в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80" b="1">
                <a:latin typeface="Arial"/>
                <a:cs typeface="Arial"/>
              </a:rPr>
              <a:t>неделю,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  <a:spcBef>
                <a:spcPts val="1745"/>
              </a:spcBef>
            </a:pPr>
            <a:r>
              <a:rPr dirty="0" sz="2400" spc="-245">
                <a:latin typeface="Microsoft Sans Serif"/>
                <a:cs typeface="Microsoft Sans Serif"/>
              </a:rPr>
              <a:t>следует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70" b="1">
                <a:latin typeface="Arial"/>
                <a:cs typeface="Arial"/>
              </a:rPr>
              <a:t>сокращать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-280" b="1">
                <a:latin typeface="Arial"/>
                <a:cs typeface="Arial"/>
              </a:rPr>
              <a:t>продолжительность</a:t>
            </a:r>
            <a:endParaRPr sz="2400">
              <a:latin typeface="Arial"/>
              <a:cs typeface="Arial"/>
            </a:endParaRPr>
          </a:p>
          <a:p>
            <a:pPr marL="12700" marR="169545">
              <a:lnSpc>
                <a:spcPct val="79800"/>
              </a:lnSpc>
              <a:spcBef>
                <a:spcPts val="290"/>
              </a:spcBef>
            </a:pPr>
            <a:r>
              <a:rPr dirty="0" sz="2400" spc="-285" b="1">
                <a:latin typeface="Arial"/>
                <a:cs typeface="Arial"/>
              </a:rPr>
              <a:t>малоподвижных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периодов,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особенно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время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45">
                <a:latin typeface="Microsoft Sans Serif"/>
                <a:cs typeface="Microsoft Sans Serif"/>
              </a:rPr>
              <a:t>досуга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50">
                <a:latin typeface="Microsoft Sans Serif"/>
                <a:cs typeface="Microsoft Sans Serif"/>
              </a:rPr>
              <a:t>у </a:t>
            </a:r>
            <a:r>
              <a:rPr dirty="0" sz="2400" spc="-265">
                <a:latin typeface="Microsoft Sans Serif"/>
                <a:cs typeface="Microsoft Sans Serif"/>
              </a:rPr>
              <a:t>экрана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телевизора,</a:t>
            </a:r>
            <a:r>
              <a:rPr dirty="0" sz="2400" spc="-1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компьютера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80">
                <a:latin typeface="Microsoft Sans Serif"/>
                <a:cs typeface="Microsoft Sans Serif"/>
              </a:rPr>
              <a:t>другого </a:t>
            </a:r>
            <a:r>
              <a:rPr dirty="0" sz="2400" spc="-145">
                <a:latin typeface="Microsoft Sans Serif"/>
                <a:cs typeface="Microsoft Sans Serif"/>
              </a:rPr>
              <a:t>устройства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5269" y="1213358"/>
            <a:ext cx="5320030" cy="5391785"/>
            <a:chOff x="55269" y="1213358"/>
            <a:chExt cx="5320030" cy="539178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269" y="1213358"/>
              <a:ext cx="2800477" cy="226707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1866" y="2928747"/>
              <a:ext cx="2883027" cy="2381377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000" y="5137556"/>
              <a:ext cx="2883027" cy="14669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9492" y="557021"/>
            <a:ext cx="595249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700" marR="5080" indent="796925">
              <a:lnSpc>
                <a:spcPts val="3890"/>
              </a:lnSpc>
              <a:spcBef>
                <a:spcPts val="585"/>
              </a:spcBef>
            </a:pPr>
            <a:r>
              <a:rPr dirty="0"/>
              <a:t>Норма</a:t>
            </a:r>
            <a:r>
              <a:rPr dirty="0" spc="-180"/>
              <a:t> </a:t>
            </a:r>
            <a:r>
              <a:rPr dirty="0" spc="-10"/>
              <a:t>физической </a:t>
            </a:r>
            <a:r>
              <a:rPr dirty="0"/>
              <a:t>активности</a:t>
            </a:r>
            <a:r>
              <a:rPr dirty="0" spc="-85"/>
              <a:t> </a:t>
            </a:r>
            <a:r>
              <a:rPr dirty="0"/>
              <a:t>для</a:t>
            </a:r>
            <a:r>
              <a:rPr dirty="0" spc="-75"/>
              <a:t> </a:t>
            </a:r>
            <a:r>
              <a:rPr dirty="0" spc="-10"/>
              <a:t>взрослых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539232" y="2305050"/>
            <a:ext cx="6355715" cy="3610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80">
                <a:latin typeface="Microsoft Sans Serif"/>
                <a:cs typeface="Microsoft Sans Serif"/>
              </a:rPr>
              <a:t>Взрослым</a:t>
            </a:r>
            <a:r>
              <a:rPr dirty="0" sz="2400" spc="-25">
                <a:latin typeface="Microsoft Sans Serif"/>
                <a:cs typeface="Microsoft Sans Serif"/>
              </a:rPr>
              <a:t> </a:t>
            </a:r>
            <a:r>
              <a:rPr dirty="0" sz="2400" spc="-290">
                <a:latin typeface="Microsoft Sans Serif"/>
                <a:cs typeface="Microsoft Sans Serif"/>
              </a:rPr>
              <a:t>людям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необходимо</a:t>
            </a:r>
            <a:r>
              <a:rPr dirty="0" sz="2400" spc="-25">
                <a:latin typeface="Microsoft Sans Serif"/>
                <a:cs typeface="Microsoft Sans Serif"/>
              </a:rPr>
              <a:t> </a:t>
            </a:r>
            <a:r>
              <a:rPr dirty="0" sz="2400" spc="-150">
                <a:latin typeface="Microsoft Sans Serif"/>
                <a:cs typeface="Microsoft Sans Serif"/>
              </a:rPr>
              <a:t>заниматься:</a:t>
            </a:r>
            <a:endParaRPr sz="2400">
              <a:latin typeface="Microsoft Sans Serif"/>
              <a:cs typeface="Microsoft Sans Serif"/>
            </a:endParaRPr>
          </a:p>
          <a:p>
            <a:pPr marL="12700" marR="5080">
              <a:lnSpc>
                <a:spcPct val="160100"/>
              </a:lnSpc>
              <a:spcBef>
                <a:spcPts val="10"/>
              </a:spcBef>
            </a:pP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аэробной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80" b="1">
                <a:latin typeface="Arial"/>
                <a:cs typeface="Arial"/>
              </a:rPr>
              <a:t>умеренной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360" b="1">
                <a:latin typeface="Arial"/>
                <a:cs typeface="Arial"/>
              </a:rPr>
              <a:t>ФА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160" b="1">
                <a:latin typeface="Arial"/>
                <a:cs typeface="Arial"/>
              </a:rPr>
              <a:t>-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240">
                <a:latin typeface="Microsoft Sans Serif"/>
                <a:cs typeface="Microsoft Sans Serif"/>
              </a:rPr>
              <a:t>150-</a:t>
            </a:r>
            <a:r>
              <a:rPr dirty="0" sz="2400" spc="-260">
                <a:latin typeface="Microsoft Sans Serif"/>
                <a:cs typeface="Microsoft Sans Serif"/>
              </a:rPr>
              <a:t>300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95">
                <a:latin typeface="Microsoft Sans Serif"/>
                <a:cs typeface="Microsoft Sans Serif"/>
              </a:rPr>
              <a:t>мин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в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неделю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60" b="1">
                <a:latin typeface="Arial"/>
                <a:cs typeface="Arial"/>
              </a:rPr>
              <a:t>интенсивной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360" b="1">
                <a:latin typeface="Arial"/>
                <a:cs typeface="Arial"/>
              </a:rPr>
              <a:t>ФА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160" b="1">
                <a:latin typeface="Arial"/>
                <a:cs typeface="Arial"/>
              </a:rPr>
              <a:t>-</a:t>
            </a:r>
            <a:r>
              <a:rPr dirty="0" sz="2400" spc="-110" b="1">
                <a:latin typeface="Arial"/>
                <a:cs typeface="Arial"/>
              </a:rPr>
              <a:t> </a:t>
            </a:r>
            <a:r>
              <a:rPr dirty="0" sz="2400" spc="-229">
                <a:latin typeface="Microsoft Sans Serif"/>
                <a:cs typeface="Microsoft Sans Serif"/>
              </a:rPr>
              <a:t>75-</a:t>
            </a:r>
            <a:r>
              <a:rPr dirty="0" sz="2400" spc="-260">
                <a:latin typeface="Microsoft Sans Serif"/>
                <a:cs typeface="Microsoft Sans Serif"/>
              </a:rPr>
              <a:t>150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95">
                <a:latin typeface="Microsoft Sans Serif"/>
                <a:cs typeface="Microsoft Sans Serif"/>
              </a:rPr>
              <a:t>мин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35">
                <a:latin typeface="Microsoft Sans Serif"/>
                <a:cs typeface="Microsoft Sans Serif"/>
              </a:rPr>
              <a:t>в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неделю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714"/>
              </a:spcBef>
            </a:pP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40">
                <a:latin typeface="Microsoft Sans Serif"/>
                <a:cs typeface="Microsoft Sans Serif"/>
              </a:rPr>
              <a:t>их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комбинацией.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889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12700" marR="99060">
              <a:lnSpc>
                <a:spcPct val="80000"/>
              </a:lnSpc>
            </a:pPr>
            <a:r>
              <a:rPr dirty="0" sz="2400" spc="-340">
                <a:latin typeface="Microsoft Sans Serif"/>
                <a:cs typeface="Microsoft Sans Serif"/>
              </a:rPr>
              <a:t>Для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дополнительной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пользы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для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здоровья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85">
                <a:latin typeface="Microsoft Sans Serif"/>
                <a:cs typeface="Microsoft Sans Serif"/>
              </a:rPr>
              <a:t>должны </a:t>
            </a:r>
            <a:r>
              <a:rPr dirty="0" sz="2400" spc="-254">
                <a:latin typeface="Microsoft Sans Serif"/>
                <a:cs typeface="Microsoft Sans Serif"/>
              </a:rPr>
              <a:t>быть</a:t>
            </a:r>
            <a:r>
              <a:rPr dirty="0" sz="2400" spc="-90">
                <a:latin typeface="Microsoft Sans Serif"/>
                <a:cs typeface="Microsoft Sans Serif"/>
              </a:rPr>
              <a:t> </a:t>
            </a:r>
            <a:r>
              <a:rPr dirty="0" sz="2400" spc="-305" b="1">
                <a:latin typeface="Arial"/>
                <a:cs typeface="Arial"/>
              </a:rPr>
              <a:t>минимум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-254" b="1">
                <a:latin typeface="Arial"/>
                <a:cs typeface="Arial"/>
              </a:rPr>
              <a:t>2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250" b="1">
                <a:latin typeface="Arial"/>
                <a:cs typeface="Arial"/>
              </a:rPr>
              <a:t>раза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85" b="1">
                <a:latin typeface="Arial"/>
                <a:cs typeface="Arial"/>
              </a:rPr>
              <a:t>в</a:t>
            </a:r>
            <a:r>
              <a:rPr dirty="0" sz="2400" spc="-105" b="1">
                <a:latin typeface="Arial"/>
                <a:cs typeface="Arial"/>
              </a:rPr>
              <a:t> </a:t>
            </a:r>
            <a:r>
              <a:rPr dirty="0" sz="2400" spc="-295" b="1">
                <a:latin typeface="Arial"/>
                <a:cs typeface="Arial"/>
              </a:rPr>
              <a:t>неделю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80" b="1">
                <a:latin typeface="Arial"/>
                <a:cs typeface="Arial"/>
              </a:rPr>
              <a:t>силовые</a:t>
            </a:r>
            <a:r>
              <a:rPr dirty="0" sz="2400" spc="-90" b="1">
                <a:latin typeface="Arial"/>
                <a:cs typeface="Arial"/>
              </a:rPr>
              <a:t> </a:t>
            </a:r>
            <a:r>
              <a:rPr dirty="0" sz="2400" spc="-190" b="1">
                <a:latin typeface="Arial"/>
                <a:cs typeface="Arial"/>
              </a:rPr>
              <a:t>нагрузки </a:t>
            </a:r>
            <a:r>
              <a:rPr dirty="0" sz="2400" spc="-265">
                <a:latin typeface="Microsoft Sans Serif"/>
                <a:cs typeface="Microsoft Sans Serif"/>
              </a:rPr>
              <a:t>умеренной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165">
                <a:latin typeface="Microsoft Sans Serif"/>
                <a:cs typeface="Microsoft Sans Serif"/>
              </a:rPr>
              <a:t>интенсивности.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94907" y="253491"/>
            <a:ext cx="5195570" cy="6351270"/>
            <a:chOff x="94907" y="253491"/>
            <a:chExt cx="5195570" cy="635127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907" y="253491"/>
              <a:ext cx="3271647" cy="456247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4937" y="4202455"/>
              <a:ext cx="2865374" cy="24020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88341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Комментарии</a:t>
            </a:r>
            <a:r>
              <a:rPr dirty="0" sz="4000" spc="-125"/>
              <a:t> </a:t>
            </a:r>
            <a:r>
              <a:rPr dirty="0" sz="4000"/>
              <a:t>к</a:t>
            </a:r>
            <a:r>
              <a:rPr dirty="0" sz="4000" spc="-150"/>
              <a:t> </a:t>
            </a:r>
            <a:r>
              <a:rPr dirty="0" sz="4000" spc="-10"/>
              <a:t>рекомендациям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486257" y="1422603"/>
            <a:ext cx="7646670" cy="505333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469900" marR="5080" indent="-457200">
              <a:lnSpc>
                <a:spcPct val="90000"/>
              </a:lnSpc>
              <a:spcBef>
                <a:spcPts val="390"/>
              </a:spcBef>
              <a:buClr>
                <a:srgbClr val="78AA3E"/>
              </a:buClr>
              <a:buAutoNum type="arabicPeriod"/>
              <a:tabLst>
                <a:tab pos="469900" algn="l"/>
              </a:tabLst>
            </a:pP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сводные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не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содержат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информацию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о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35">
                <a:solidFill>
                  <a:srgbClr val="0C0C0C"/>
                </a:solidFill>
                <a:latin typeface="Microsoft Sans Serif"/>
                <a:cs typeface="Microsoft Sans Serif"/>
              </a:rPr>
              <a:t>каждом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конкретном</a:t>
            </a:r>
            <a:r>
              <a:rPr dirty="0" sz="2400" spc="-3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часе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24-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часовом</a:t>
            </a:r>
            <a:r>
              <a:rPr dirty="0" sz="2400" spc="-3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цикле ребенка;</a:t>
            </a:r>
            <a:endParaRPr sz="2400">
              <a:latin typeface="Microsoft Sans Serif"/>
              <a:cs typeface="Microsoft Sans Serif"/>
            </a:endParaRPr>
          </a:p>
          <a:p>
            <a:pPr marL="469900" marR="145415" indent="-457200">
              <a:lnSpc>
                <a:spcPts val="2590"/>
              </a:lnSpc>
              <a:spcBef>
                <a:spcPts val="1035"/>
              </a:spcBef>
              <a:buClr>
                <a:srgbClr val="78AA3E"/>
              </a:buClr>
              <a:buAutoNum type="arabicPeriod"/>
              <a:tabLst>
                <a:tab pos="469900" algn="l"/>
              </a:tabLst>
            </a:pP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физическая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активность</a:t>
            </a:r>
            <a:r>
              <a:rPr dirty="0" sz="24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у</a:t>
            </a:r>
            <a:r>
              <a:rPr dirty="0" sz="2400" spc="-9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детей</a:t>
            </a:r>
            <a:r>
              <a:rPr dirty="0" sz="24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раннего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возраста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основном</a:t>
            </a:r>
            <a:r>
              <a:rPr dirty="0" sz="2400" spc="-3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осуществляется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форме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активных</a:t>
            </a:r>
            <a:endParaRPr sz="2400">
              <a:latin typeface="Microsoft Sans Serif"/>
              <a:cs typeface="Microsoft Sans Serif"/>
            </a:endParaRPr>
          </a:p>
          <a:p>
            <a:pPr marL="469900">
              <a:lnSpc>
                <a:spcPts val="2560"/>
              </a:lnSpc>
            </a:pP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игр;</a:t>
            </a:r>
            <a:endParaRPr sz="2400">
              <a:latin typeface="Microsoft Sans Serif"/>
              <a:cs typeface="Microsoft Sans Serif"/>
            </a:endParaRPr>
          </a:p>
          <a:p>
            <a:pPr marL="469900" marR="108585" indent="-457200">
              <a:lnSpc>
                <a:spcPts val="2590"/>
              </a:lnSpc>
              <a:spcBef>
                <a:spcPts val="1035"/>
              </a:spcBef>
              <a:buClr>
                <a:srgbClr val="78AA3E"/>
              </a:buClr>
              <a:buAutoNum type="arabicPeriod" startAt="3"/>
              <a:tabLst>
                <a:tab pos="469900" algn="l"/>
              </a:tabLst>
            </a:pP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тихая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игра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(игра,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которая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не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является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энергичной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поэтому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не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подпадает</a:t>
            </a:r>
            <a:r>
              <a:rPr dirty="0" sz="24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под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определение</a:t>
            </a:r>
            <a:endParaRPr sz="2400">
              <a:latin typeface="Microsoft Sans Serif"/>
              <a:cs typeface="Microsoft Sans Serif"/>
            </a:endParaRPr>
          </a:p>
          <a:p>
            <a:pPr marL="469900" marR="219710">
              <a:lnSpc>
                <a:spcPts val="2590"/>
              </a:lnSpc>
              <a:spcBef>
                <a:spcPts val="5"/>
              </a:spcBef>
            </a:pP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физической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активности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может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осуществляться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малоподвижном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состоянии)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имеет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важное значение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для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развития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может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принимать</a:t>
            </a:r>
            <a:endParaRPr sz="2400">
              <a:latin typeface="Microsoft Sans Serif"/>
              <a:cs typeface="Microsoft Sans Serif"/>
            </a:endParaRPr>
          </a:p>
          <a:p>
            <a:pPr marL="469900">
              <a:lnSpc>
                <a:spcPts val="2560"/>
              </a:lnSpc>
            </a:pP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различные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формы</a:t>
            </a:r>
            <a:endParaRPr sz="2400">
              <a:latin typeface="Microsoft Sans Serif"/>
              <a:cs typeface="Microsoft Sans Serif"/>
            </a:endParaRPr>
          </a:p>
          <a:p>
            <a:pPr marL="469900" marR="267970" indent="-457200">
              <a:lnSpc>
                <a:spcPts val="2590"/>
              </a:lnSpc>
              <a:spcBef>
                <a:spcPts val="1050"/>
              </a:spcBef>
              <a:buClr>
                <a:srgbClr val="78AA3E"/>
              </a:buClr>
              <a:buAutoNum type="arabicPeriod" startAt="4"/>
              <a:tabLst>
                <a:tab pos="469900" algn="l"/>
              </a:tabLst>
            </a:pP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достаточный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объем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сна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важен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для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дальнейшего развития</a:t>
            </a:r>
            <a:r>
              <a:rPr dirty="0" sz="2400" spc="-9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детей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10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раннем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детстве.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811" y="2128773"/>
            <a:ext cx="3977132" cy="29616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"/>
            <a:ext cx="2095627" cy="5962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192" y="2573527"/>
            <a:ext cx="7377430" cy="118364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 sz="4000">
                <a:solidFill>
                  <a:srgbClr val="78AA3E"/>
                </a:solidFill>
              </a:rPr>
              <a:t>ОБЩАЯ</a:t>
            </a:r>
            <a:r>
              <a:rPr dirty="0" sz="4000" spc="-200">
                <a:solidFill>
                  <a:srgbClr val="78AA3E"/>
                </a:solidFill>
              </a:rPr>
              <a:t> </a:t>
            </a:r>
            <a:r>
              <a:rPr dirty="0" sz="4000" spc="-20">
                <a:solidFill>
                  <a:srgbClr val="78AA3E"/>
                </a:solidFill>
              </a:rPr>
              <a:t>КЛАССИФИКАЦИЯ</a:t>
            </a:r>
            <a:r>
              <a:rPr dirty="0" sz="4000" spc="-175">
                <a:solidFill>
                  <a:srgbClr val="78AA3E"/>
                </a:solidFill>
              </a:rPr>
              <a:t> </a:t>
            </a:r>
            <a:r>
              <a:rPr dirty="0" sz="4000" spc="-50">
                <a:solidFill>
                  <a:srgbClr val="78AA3E"/>
                </a:solidFill>
              </a:rPr>
              <a:t>И </a:t>
            </a:r>
            <a:r>
              <a:rPr dirty="0" sz="4000">
                <a:solidFill>
                  <a:srgbClr val="78AA3E"/>
                </a:solidFill>
              </a:rPr>
              <a:t>ВИДЫ</a:t>
            </a:r>
            <a:r>
              <a:rPr dirty="0" sz="4000" spc="-135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НАГРУЗОК</a:t>
            </a:r>
            <a:endParaRPr sz="4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7623" y="82677"/>
            <a:ext cx="805688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306195" marR="5080" indent="-1294130">
              <a:lnSpc>
                <a:spcPts val="3890"/>
              </a:lnSpc>
              <a:spcBef>
                <a:spcPts val="585"/>
              </a:spcBef>
            </a:pPr>
            <a:r>
              <a:rPr dirty="0" spc="-10"/>
              <a:t>Существует</a:t>
            </a:r>
            <a:r>
              <a:rPr dirty="0" spc="-100"/>
              <a:t> </a:t>
            </a:r>
            <a:r>
              <a:rPr dirty="0"/>
              <a:t>три</a:t>
            </a:r>
            <a:r>
              <a:rPr dirty="0" spc="-60"/>
              <a:t> </a:t>
            </a:r>
            <a:r>
              <a:rPr dirty="0"/>
              <a:t>варианта</a:t>
            </a:r>
            <a:r>
              <a:rPr dirty="0" spc="-60"/>
              <a:t> </a:t>
            </a:r>
            <a:r>
              <a:rPr dirty="0"/>
              <a:t>или</a:t>
            </a:r>
            <a:r>
              <a:rPr dirty="0" spc="-60"/>
              <a:t> </a:t>
            </a:r>
            <a:r>
              <a:rPr dirty="0" spc="-20"/>
              <a:t>вида </a:t>
            </a:r>
            <a:r>
              <a:rPr dirty="0"/>
              <a:t>физической</a:t>
            </a:r>
            <a:r>
              <a:rPr dirty="0" spc="-170"/>
              <a:t> </a:t>
            </a:r>
            <a:r>
              <a:rPr dirty="0" spc="-10"/>
              <a:t>активности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480" y="1425066"/>
            <a:ext cx="2623311" cy="1419098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19929" y="1304416"/>
            <a:ext cx="2652014" cy="167043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38693" y="1241425"/>
            <a:ext cx="2560574" cy="1719199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792480" y="3046577"/>
            <a:ext cx="2575560" cy="1119505"/>
          </a:xfrm>
          <a:prstGeom prst="rect">
            <a:avLst/>
          </a:prstGeom>
          <a:solidFill>
            <a:srgbClr val="3B541F"/>
          </a:solidFill>
        </p:spPr>
        <p:txBody>
          <a:bodyPr wrap="square" lIns="0" tIns="71120" rIns="0" bIns="0" rtlCol="0" vert="horz">
            <a:spAutoFit/>
          </a:bodyPr>
          <a:lstStyle/>
          <a:p>
            <a:pPr algn="just" marL="675005" marR="591820" indent="-74930">
              <a:lnSpc>
                <a:spcPct val="80000"/>
              </a:lnSpc>
              <a:spcBef>
                <a:spcPts val="560"/>
              </a:spcBef>
            </a:pPr>
            <a:r>
              <a:rPr dirty="0" sz="2600" spc="-10">
                <a:solidFill>
                  <a:srgbClr val="FFFFFF"/>
                </a:solidFill>
                <a:latin typeface="Calibri Light"/>
                <a:cs typeface="Calibri Light"/>
              </a:rPr>
              <a:t>аэробные (кардио) нагрузки</a:t>
            </a:r>
            <a:endParaRPr sz="2600">
              <a:latin typeface="Calibri Light"/>
              <a:cs typeface="Calibri Ligh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596257" y="3046577"/>
            <a:ext cx="2575560" cy="1119505"/>
          </a:xfrm>
          <a:prstGeom prst="rect">
            <a:avLst/>
          </a:prstGeom>
          <a:solidFill>
            <a:srgbClr val="3B541F"/>
          </a:solidFill>
        </p:spPr>
        <p:txBody>
          <a:bodyPr wrap="square" lIns="0" tIns="71120" rIns="0" bIns="0" rtlCol="0" vert="horz">
            <a:spAutoFit/>
          </a:bodyPr>
          <a:lstStyle/>
          <a:p>
            <a:pPr algn="ctr" marL="434975" marR="426720">
              <a:lnSpc>
                <a:spcPct val="80000"/>
              </a:lnSpc>
              <a:spcBef>
                <a:spcPts val="560"/>
              </a:spcBef>
            </a:pPr>
            <a:r>
              <a:rPr dirty="0" sz="2600" spc="-10">
                <a:solidFill>
                  <a:srgbClr val="FFFFFF"/>
                </a:solidFill>
                <a:latin typeface="Calibri Light"/>
                <a:cs typeface="Calibri Light"/>
              </a:rPr>
              <a:t>анаэробные (силовые) нагрузки</a:t>
            </a:r>
            <a:endParaRPr sz="2600">
              <a:latin typeface="Calibri Light"/>
              <a:cs typeface="Calibri Ligh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338693" y="3046577"/>
            <a:ext cx="2575560" cy="1119505"/>
          </a:xfrm>
          <a:prstGeom prst="rect">
            <a:avLst/>
          </a:prstGeom>
          <a:solidFill>
            <a:srgbClr val="3B541F"/>
          </a:solidFill>
        </p:spPr>
        <p:txBody>
          <a:bodyPr wrap="square" lIns="0" tIns="67945" rIns="0" bIns="0" rtlCol="0" vert="horz">
            <a:spAutoFit/>
          </a:bodyPr>
          <a:lstStyle/>
          <a:p>
            <a:pPr algn="ctr" marL="102870" marR="93980">
              <a:lnSpc>
                <a:spcPts val="2500"/>
              </a:lnSpc>
              <a:spcBef>
                <a:spcPts val="535"/>
              </a:spcBef>
            </a:pPr>
            <a:r>
              <a:rPr dirty="0" sz="2600" spc="-10">
                <a:solidFill>
                  <a:srgbClr val="FFFFFF"/>
                </a:solidFill>
                <a:latin typeface="Calibri Light"/>
                <a:cs typeface="Calibri Light"/>
              </a:rPr>
              <a:t>нейро-моторные нагрузки</a:t>
            </a:r>
            <a:endParaRPr sz="2600">
              <a:latin typeface="Calibri Light"/>
              <a:cs typeface="Calibri Light"/>
            </a:endParaRPr>
          </a:p>
          <a:p>
            <a:pPr algn="ctr" marL="2540">
              <a:lnSpc>
                <a:spcPts val="2515"/>
              </a:lnSpc>
            </a:pPr>
            <a:r>
              <a:rPr dirty="0" sz="2600" spc="-10">
                <a:solidFill>
                  <a:srgbClr val="FFFFFF"/>
                </a:solidFill>
                <a:latin typeface="Calibri Light"/>
                <a:cs typeface="Calibri Light"/>
              </a:rPr>
              <a:t>(гибкость)</a:t>
            </a:r>
            <a:endParaRPr sz="2600">
              <a:latin typeface="Calibri Light"/>
              <a:cs typeface="Calibri Ligh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42796" y="5084445"/>
            <a:ext cx="991679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20">
                <a:latin typeface="Microsoft Sans Serif"/>
                <a:cs typeface="Microsoft Sans Serif"/>
              </a:rPr>
              <a:t>Для</a:t>
            </a:r>
            <a:r>
              <a:rPr dirty="0" sz="2400" spc="-9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здоровья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и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активного</a:t>
            </a:r>
            <a:r>
              <a:rPr dirty="0" sz="2400" spc="-10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образа</a:t>
            </a:r>
            <a:r>
              <a:rPr dirty="0" sz="2400" spc="-95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жизни</a:t>
            </a:r>
            <a:r>
              <a:rPr dirty="0" sz="2400" spc="-11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нужно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сочетать</a:t>
            </a:r>
            <a:r>
              <a:rPr dirty="0" sz="2400" spc="-9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разные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виды</a:t>
            </a:r>
            <a:endParaRPr sz="2400">
              <a:latin typeface="Microsoft Sans Serif"/>
              <a:cs typeface="Microsoft Sans Serif"/>
            </a:endParaRPr>
          </a:p>
          <a:p>
            <a:pPr algn="ctr" marR="220345">
              <a:lnSpc>
                <a:spcPct val="100000"/>
              </a:lnSpc>
            </a:pPr>
            <a:r>
              <a:rPr dirty="0" sz="2400" spc="-10">
                <a:latin typeface="Microsoft Sans Serif"/>
                <a:cs typeface="Microsoft Sans Serif"/>
              </a:rPr>
              <a:t>физической</a:t>
            </a:r>
            <a:r>
              <a:rPr dirty="0" sz="2400" spc="-14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активности!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0918" rIns="0" bIns="0" rtlCol="0" vert="horz">
            <a:spAutoFit/>
          </a:bodyPr>
          <a:lstStyle/>
          <a:p>
            <a:pPr marL="2573020">
              <a:lnSpc>
                <a:spcPct val="100000"/>
              </a:lnSpc>
              <a:spcBef>
                <a:spcPts val="105"/>
              </a:spcBef>
            </a:pPr>
            <a:r>
              <a:rPr dirty="0" sz="3200"/>
              <a:t>Аэробные</a:t>
            </a:r>
            <a:r>
              <a:rPr dirty="0" sz="3200" spc="-75"/>
              <a:t> </a:t>
            </a:r>
            <a:r>
              <a:rPr dirty="0" sz="3200"/>
              <a:t>(кардио)</a:t>
            </a:r>
            <a:r>
              <a:rPr dirty="0" sz="3200" spc="-60"/>
              <a:t> </a:t>
            </a:r>
            <a:r>
              <a:rPr dirty="0" sz="3200" spc="-10"/>
              <a:t>нагрузки</a:t>
            </a:r>
            <a:endParaRPr sz="3200"/>
          </a:p>
        </p:txBody>
      </p:sp>
      <p:sp>
        <p:nvSpPr>
          <p:cNvPr id="3" name="object 3" descr=""/>
          <p:cNvSpPr txBox="1"/>
          <p:nvPr/>
        </p:nvSpPr>
        <p:spPr>
          <a:xfrm>
            <a:off x="4962525" y="2357754"/>
            <a:ext cx="6837680" cy="302387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241300" marR="1064895" indent="-228600">
              <a:lnSpc>
                <a:spcPts val="2580"/>
              </a:lnSpc>
              <a:spcBef>
                <a:spcPts val="434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80" b="1">
                <a:latin typeface="Arial"/>
                <a:cs typeface="Arial"/>
              </a:rPr>
              <a:t>Продолжительная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-265" b="1">
                <a:latin typeface="Arial"/>
                <a:cs typeface="Arial"/>
              </a:rPr>
              <a:t>ритмическая</a:t>
            </a:r>
            <a:r>
              <a:rPr dirty="0" sz="2400" spc="-65" b="1">
                <a:latin typeface="Arial"/>
                <a:cs typeface="Arial"/>
              </a:rPr>
              <a:t> </a:t>
            </a:r>
            <a:r>
              <a:rPr dirty="0" sz="2400" spc="-210" b="1">
                <a:latin typeface="Arial"/>
                <a:cs typeface="Arial"/>
              </a:rPr>
              <a:t>активность</a:t>
            </a:r>
            <a:r>
              <a:rPr dirty="0" sz="2400" spc="-210">
                <a:latin typeface="Microsoft Sans Serif"/>
                <a:cs typeface="Microsoft Sans Serif"/>
              </a:rPr>
              <a:t>, </a:t>
            </a:r>
            <a:r>
              <a:rPr dirty="0" sz="2400" spc="-275">
                <a:latin typeface="Microsoft Sans Serif"/>
                <a:cs typeface="Microsoft Sans Serif"/>
              </a:rPr>
              <a:t>вовлекающая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большие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группы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340">
                <a:latin typeface="Microsoft Sans Serif"/>
                <a:cs typeface="Microsoft Sans Serif"/>
              </a:rPr>
              <a:t>мышц</a:t>
            </a:r>
            <a:endParaRPr sz="24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2580"/>
              </a:lnSpc>
              <a:spcBef>
                <a:spcPts val="2615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65" b="1">
                <a:latin typeface="Arial"/>
                <a:cs typeface="Arial"/>
              </a:rPr>
              <a:t>Примеры</a:t>
            </a:r>
            <a:r>
              <a:rPr dirty="0" sz="2400" spc="-265">
                <a:latin typeface="Microsoft Sans Serif"/>
                <a:cs typeface="Microsoft Sans Serif"/>
              </a:rPr>
              <a:t>:</a:t>
            </a:r>
            <a:r>
              <a:rPr dirty="0" sz="2400" spc="-1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прогулки,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езда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на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велосипеде,</a:t>
            </a:r>
            <a:r>
              <a:rPr dirty="0" sz="2400" spc="-20">
                <a:latin typeface="Microsoft Sans Serif"/>
                <a:cs typeface="Microsoft Sans Serif"/>
              </a:rPr>
              <a:t> </a:t>
            </a:r>
            <a:r>
              <a:rPr dirty="0" sz="2400" spc="-25">
                <a:latin typeface="Microsoft Sans Serif"/>
                <a:cs typeface="Microsoft Sans Serif"/>
              </a:rPr>
              <a:t>танцы, </a:t>
            </a:r>
            <a:r>
              <a:rPr dirty="0" sz="2400" spc="-250">
                <a:latin typeface="Microsoft Sans Serif"/>
                <a:cs typeface="Microsoft Sans Serif"/>
              </a:rPr>
              <a:t>плавание,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подвижные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29">
                <a:latin typeface="Microsoft Sans Serif"/>
                <a:cs typeface="Microsoft Sans Serif"/>
              </a:rPr>
              <a:t>игры,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скандинавская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ходьба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65">
                <a:latin typeface="Microsoft Sans Serif"/>
                <a:cs typeface="Microsoft Sans Serif"/>
              </a:rPr>
              <a:t>др.</a:t>
            </a:r>
            <a:endParaRPr sz="2400">
              <a:latin typeface="Microsoft Sans Serif"/>
              <a:cs typeface="Microsoft Sans Serif"/>
            </a:endParaRPr>
          </a:p>
          <a:p>
            <a:pPr marL="241300" marR="1112520" indent="-228600">
              <a:lnSpc>
                <a:spcPct val="89800"/>
              </a:lnSpc>
              <a:spcBef>
                <a:spcPts val="2575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90" b="1">
                <a:latin typeface="Arial"/>
                <a:cs typeface="Arial"/>
              </a:rPr>
              <a:t>Эффекты</a:t>
            </a:r>
            <a:r>
              <a:rPr dirty="0" sz="2400" spc="-290">
                <a:latin typeface="Microsoft Sans Serif"/>
                <a:cs typeface="Microsoft Sans Serif"/>
              </a:rPr>
              <a:t>:</a:t>
            </a:r>
            <a:r>
              <a:rPr dirty="0" sz="2400" spc="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повышение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сердечно-</a:t>
            </a:r>
            <a:r>
              <a:rPr dirty="0" sz="2400" spc="-125">
                <a:latin typeface="Microsoft Sans Serif"/>
                <a:cs typeface="Microsoft Sans Serif"/>
              </a:rPr>
              <a:t>сосудистой </a:t>
            </a:r>
            <a:r>
              <a:rPr dirty="0" sz="2400" spc="-235">
                <a:latin typeface="Microsoft Sans Serif"/>
                <a:cs typeface="Microsoft Sans Serif"/>
              </a:rPr>
              <a:t>выносливости,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доказанный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300">
                <a:latin typeface="Microsoft Sans Serif"/>
                <a:cs typeface="Microsoft Sans Serif"/>
              </a:rPr>
              <a:t>эффект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на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прогноз </a:t>
            </a:r>
            <a:r>
              <a:rPr dirty="0" sz="2400" spc="-260">
                <a:latin typeface="Microsoft Sans Serif"/>
                <a:cs typeface="Microsoft Sans Serif"/>
              </a:rPr>
              <a:t>кардиологических</a:t>
            </a:r>
            <a:r>
              <a:rPr dirty="0" sz="2400" spc="-2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заболеваний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54000" y="1283588"/>
            <a:ext cx="4619625" cy="5379085"/>
            <a:chOff x="254000" y="1283588"/>
            <a:chExt cx="4619625" cy="537908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5760" y="2858769"/>
              <a:ext cx="3237611" cy="21612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000" y="1283588"/>
              <a:ext cx="2929890" cy="195364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000" y="4922202"/>
              <a:ext cx="3703828" cy="173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4750" y="339293"/>
            <a:ext cx="4765040" cy="953135"/>
          </a:xfrm>
          <a:prstGeom prst="rect"/>
        </p:spPr>
        <p:txBody>
          <a:bodyPr wrap="square" lIns="0" tIns="67945" rIns="0" bIns="0" rtlCol="0" vert="horz">
            <a:spAutoFit/>
          </a:bodyPr>
          <a:lstStyle/>
          <a:p>
            <a:pPr marL="1499870" marR="5080" indent="-1487805">
              <a:lnSpc>
                <a:spcPts val="3460"/>
              </a:lnSpc>
              <a:spcBef>
                <a:spcPts val="535"/>
              </a:spcBef>
            </a:pPr>
            <a:r>
              <a:rPr dirty="0" sz="3200"/>
              <a:t>Силовые</a:t>
            </a:r>
            <a:r>
              <a:rPr dirty="0" sz="3200" spc="-105"/>
              <a:t> </a:t>
            </a:r>
            <a:r>
              <a:rPr dirty="0" sz="3200" spc="-10"/>
              <a:t>(анаэробные) нагрузки</a:t>
            </a:r>
            <a:endParaRPr sz="3200"/>
          </a:p>
        </p:txBody>
      </p:sp>
      <p:sp>
        <p:nvSpPr>
          <p:cNvPr id="3" name="object 3" descr=""/>
          <p:cNvSpPr txBox="1"/>
          <p:nvPr/>
        </p:nvSpPr>
        <p:spPr>
          <a:xfrm>
            <a:off x="4955540" y="1744471"/>
            <a:ext cx="6901815" cy="4011929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241300" marR="315595" indent="-228600">
              <a:lnSpc>
                <a:spcPct val="89800"/>
              </a:lnSpc>
              <a:spcBef>
                <a:spcPts val="390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70" b="1">
                <a:latin typeface="Arial"/>
                <a:cs typeface="Arial"/>
              </a:rPr>
              <a:t>Ориентированы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70" b="1">
                <a:latin typeface="Arial"/>
                <a:cs typeface="Arial"/>
              </a:rPr>
              <a:t>на</a:t>
            </a:r>
            <a:r>
              <a:rPr dirty="0" sz="2400" spc="-95" b="1">
                <a:latin typeface="Arial"/>
                <a:cs typeface="Arial"/>
              </a:rPr>
              <a:t> </a:t>
            </a:r>
            <a:r>
              <a:rPr dirty="0" sz="2400" spc="-270" b="1">
                <a:latin typeface="Arial"/>
                <a:cs typeface="Arial"/>
              </a:rPr>
              <a:t>основные</a:t>
            </a:r>
            <a:r>
              <a:rPr dirty="0" sz="2400" spc="-90" b="1">
                <a:latin typeface="Arial"/>
                <a:cs typeface="Arial"/>
              </a:rPr>
              <a:t> </a:t>
            </a:r>
            <a:r>
              <a:rPr dirty="0" sz="2400" spc="-260" b="1">
                <a:latin typeface="Arial"/>
                <a:cs typeface="Arial"/>
              </a:rPr>
              <a:t>группы</a:t>
            </a:r>
            <a:r>
              <a:rPr dirty="0" sz="2400" spc="-85" b="1">
                <a:latin typeface="Arial"/>
                <a:cs typeface="Arial"/>
              </a:rPr>
              <a:t> </a:t>
            </a:r>
            <a:r>
              <a:rPr dirty="0" sz="2400" spc="-280" b="1">
                <a:latin typeface="Arial"/>
                <a:cs typeface="Arial"/>
              </a:rPr>
              <a:t>мышц</a:t>
            </a:r>
            <a:r>
              <a:rPr dirty="0" sz="2400" spc="-280">
                <a:latin typeface="Microsoft Sans Serif"/>
                <a:cs typeface="Microsoft Sans Serif"/>
              </a:rPr>
              <a:t>,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в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305">
                <a:latin typeface="Microsoft Sans Serif"/>
                <a:cs typeface="Microsoft Sans Serif"/>
              </a:rPr>
              <a:t>том </a:t>
            </a:r>
            <a:r>
              <a:rPr dirty="0" sz="2400" spc="-245">
                <a:latin typeface="Microsoft Sans Serif"/>
                <a:cs typeface="Microsoft Sans Serif"/>
              </a:rPr>
              <a:t>числе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движения</a:t>
            </a:r>
            <a:r>
              <a:rPr dirty="0" sz="2400" spc="-9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через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полный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диапазон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движения </a:t>
            </a:r>
            <a:r>
              <a:rPr dirty="0" sz="2400" spc="-120">
                <a:latin typeface="Microsoft Sans Serif"/>
                <a:cs typeface="Microsoft Sans Serif"/>
              </a:rPr>
              <a:t>суставов</a:t>
            </a:r>
            <a:endParaRPr sz="24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2580"/>
              </a:lnSpc>
              <a:spcBef>
                <a:spcPts val="2655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65" b="1">
                <a:latin typeface="Arial"/>
                <a:cs typeface="Arial"/>
              </a:rPr>
              <a:t>Примеры</a:t>
            </a:r>
            <a:r>
              <a:rPr dirty="0" sz="2400" spc="-265">
                <a:latin typeface="Microsoft Sans Serif"/>
                <a:cs typeface="Microsoft Sans Serif"/>
              </a:rPr>
              <a:t>: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тренировка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в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тренажёрном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зале,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упражнения </a:t>
            </a:r>
            <a:r>
              <a:rPr dirty="0" sz="2400" spc="-225">
                <a:latin typeface="Microsoft Sans Serif"/>
                <a:cs typeface="Microsoft Sans Serif"/>
              </a:rPr>
              <a:t>с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дополнительным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весом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отягощением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85">
                <a:latin typeface="Microsoft Sans Serif"/>
                <a:cs typeface="Microsoft Sans Serif"/>
              </a:rPr>
              <a:t>(гантели,</a:t>
            </a:r>
            <a:endParaRPr sz="2400">
              <a:latin typeface="Microsoft Sans Serif"/>
              <a:cs typeface="Microsoft Sans Serif"/>
            </a:endParaRPr>
          </a:p>
          <a:p>
            <a:pPr marL="241300">
              <a:lnSpc>
                <a:spcPts val="2560"/>
              </a:lnSpc>
            </a:pPr>
            <a:r>
              <a:rPr dirty="0" sz="2400" spc="-210">
                <a:latin typeface="Microsoft Sans Serif"/>
                <a:cs typeface="Microsoft Sans Serif"/>
              </a:rPr>
              <a:t>гири),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25">
                <a:latin typeface="Microsoft Sans Serif"/>
                <a:cs typeface="Microsoft Sans Serif"/>
              </a:rPr>
              <a:t>с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сопротивлением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35">
                <a:latin typeface="Microsoft Sans Serif"/>
                <a:cs typeface="Microsoft Sans Serif"/>
              </a:rPr>
              <a:t>(эластичные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45">
                <a:latin typeface="Microsoft Sans Serif"/>
                <a:cs typeface="Microsoft Sans Serif"/>
              </a:rPr>
              <a:t>ленты)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485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241300" marR="116839" indent="-228600">
              <a:lnSpc>
                <a:spcPct val="89800"/>
              </a:lnSpc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spc="-290" b="1">
                <a:latin typeface="Arial"/>
                <a:cs typeface="Arial"/>
              </a:rPr>
              <a:t>Эффекты</a:t>
            </a:r>
            <a:r>
              <a:rPr dirty="0" sz="2400" spc="-290">
                <a:latin typeface="Microsoft Sans Serif"/>
                <a:cs typeface="Microsoft Sans Serif"/>
              </a:rPr>
              <a:t>:</a:t>
            </a:r>
            <a:r>
              <a:rPr dirty="0" sz="2400" spc="-2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укрепление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костной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40">
                <a:latin typeface="Microsoft Sans Serif"/>
                <a:cs typeface="Microsoft Sans Serif"/>
              </a:rPr>
              <a:t>ткани,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увеличение </a:t>
            </a:r>
            <a:r>
              <a:rPr dirty="0" sz="2400" spc="-290">
                <a:latin typeface="Microsoft Sans Serif"/>
                <a:cs typeface="Microsoft Sans Serif"/>
              </a:rPr>
              <a:t>мышечной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45">
                <a:latin typeface="Microsoft Sans Serif"/>
                <a:cs typeface="Microsoft Sans Serif"/>
              </a:rPr>
              <a:t>массы,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25">
                <a:latin typeface="Microsoft Sans Serif"/>
                <a:cs typeface="Microsoft Sans Serif"/>
              </a:rPr>
              <a:t>силы,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уменьшение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уровня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липидов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50">
                <a:latin typeface="Microsoft Sans Serif"/>
                <a:cs typeface="Microsoft Sans Serif"/>
              </a:rPr>
              <a:t>и </a:t>
            </a:r>
            <a:r>
              <a:rPr dirty="0" sz="2400" spc="-320">
                <a:latin typeface="Microsoft Sans Serif"/>
                <a:cs typeface="Microsoft Sans Serif"/>
              </a:rPr>
              <a:t>АД,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повышение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35">
                <a:latin typeface="Microsoft Sans Serif"/>
                <a:cs typeface="Microsoft Sans Serif"/>
              </a:rPr>
              <a:t>чувствительности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350">
                <a:latin typeface="Microsoft Sans Serif"/>
                <a:cs typeface="Microsoft Sans Serif"/>
              </a:rPr>
              <a:t>к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110">
                <a:latin typeface="Microsoft Sans Serif"/>
                <a:cs typeface="Microsoft Sans Serif"/>
              </a:rPr>
              <a:t>инсулину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54000" y="1173733"/>
            <a:ext cx="4469765" cy="5539740"/>
            <a:chOff x="254000" y="1173733"/>
            <a:chExt cx="4469765" cy="55397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000" y="1173733"/>
              <a:ext cx="2652014" cy="167043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000" y="4825415"/>
              <a:ext cx="2828036" cy="1887601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4205" y="2740025"/>
              <a:ext cx="3329178" cy="22205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2824" rIns="0" bIns="0" rtlCol="0" vert="horz">
            <a:spAutoFit/>
          </a:bodyPr>
          <a:lstStyle/>
          <a:p>
            <a:pPr marL="1298575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Нейро-</a:t>
            </a:r>
            <a:r>
              <a:rPr dirty="0"/>
              <a:t>моторные</a:t>
            </a:r>
            <a:r>
              <a:rPr dirty="0" spc="-145"/>
              <a:t> </a:t>
            </a:r>
            <a:r>
              <a:rPr dirty="0"/>
              <a:t>нагрузки</a:t>
            </a:r>
            <a:r>
              <a:rPr dirty="0" spc="-150"/>
              <a:t> </a:t>
            </a:r>
            <a:r>
              <a:rPr dirty="0" spc="-10"/>
              <a:t>(гибкость)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ts val="2735"/>
              </a:lnSpc>
              <a:spcBef>
                <a:spcPts val="100"/>
              </a:spcBef>
              <a:buClr>
                <a:srgbClr val="78AA3E"/>
              </a:buClr>
              <a:buFont typeface="Microsoft Sans Serif"/>
              <a:buChar char="•"/>
              <a:tabLst>
                <a:tab pos="240665" algn="l"/>
              </a:tabLst>
            </a:pPr>
            <a:r>
              <a:rPr dirty="0" spc="-285"/>
              <a:t>Направлены</a:t>
            </a:r>
            <a:r>
              <a:rPr dirty="0" spc="-55"/>
              <a:t> </a:t>
            </a:r>
            <a:r>
              <a:rPr dirty="0" spc="-270"/>
              <a:t>на</a:t>
            </a:r>
            <a:r>
              <a:rPr dirty="0" spc="-100"/>
              <a:t> </a:t>
            </a:r>
            <a:r>
              <a:rPr dirty="0" spc="-280"/>
              <a:t>улучшение</a:t>
            </a:r>
            <a:r>
              <a:rPr dirty="0" spc="-75"/>
              <a:t> </a:t>
            </a:r>
            <a:r>
              <a:rPr dirty="0" spc="-275"/>
              <a:t>баланса</a:t>
            </a:r>
            <a:r>
              <a:rPr dirty="0" spc="-75"/>
              <a:t> </a:t>
            </a:r>
            <a:r>
              <a:rPr dirty="0" spc="-335"/>
              <a:t>и</a:t>
            </a:r>
          </a:p>
          <a:p>
            <a:pPr marL="241300" marR="417830">
              <a:lnSpc>
                <a:spcPts val="2580"/>
              </a:lnSpc>
              <a:spcBef>
                <a:spcPts val="190"/>
              </a:spcBef>
            </a:pPr>
            <a:r>
              <a:rPr dirty="0" spc="-270"/>
              <a:t>двигательных</a:t>
            </a:r>
            <a:r>
              <a:rPr dirty="0" spc="-25"/>
              <a:t> </a:t>
            </a:r>
            <a:r>
              <a:rPr dirty="0" spc="-270"/>
              <a:t>навыков</a:t>
            </a:r>
            <a:r>
              <a:rPr dirty="0" spc="-40"/>
              <a:t> </a:t>
            </a:r>
            <a:r>
              <a:rPr dirty="0" spc="-245" b="0">
                <a:latin typeface="Microsoft Sans Serif"/>
                <a:cs typeface="Microsoft Sans Serif"/>
              </a:rPr>
              <a:t>(равновесие,</a:t>
            </a:r>
            <a:r>
              <a:rPr dirty="0" spc="5" b="0">
                <a:latin typeface="Microsoft Sans Serif"/>
                <a:cs typeface="Microsoft Sans Serif"/>
              </a:rPr>
              <a:t> </a:t>
            </a:r>
            <a:r>
              <a:rPr dirty="0" spc="-190" b="0">
                <a:latin typeface="Microsoft Sans Serif"/>
                <a:cs typeface="Microsoft Sans Serif"/>
              </a:rPr>
              <a:t>ловкость, </a:t>
            </a:r>
            <a:r>
              <a:rPr dirty="0" spc="-265" b="0">
                <a:latin typeface="Microsoft Sans Serif"/>
                <a:cs typeface="Microsoft Sans Serif"/>
              </a:rPr>
              <a:t>координация</a:t>
            </a:r>
            <a:r>
              <a:rPr dirty="0" spc="-80" b="0">
                <a:latin typeface="Microsoft Sans Serif"/>
                <a:cs typeface="Microsoft Sans Serif"/>
              </a:rPr>
              <a:t> </a:t>
            </a:r>
            <a:r>
              <a:rPr dirty="0" spc="-250" b="0">
                <a:latin typeface="Microsoft Sans Serif"/>
                <a:cs typeface="Microsoft Sans Serif"/>
              </a:rPr>
              <a:t>и</a:t>
            </a:r>
            <a:r>
              <a:rPr dirty="0" spc="-75" b="0">
                <a:latin typeface="Microsoft Sans Serif"/>
                <a:cs typeface="Microsoft Sans Serif"/>
              </a:rPr>
              <a:t> </a:t>
            </a:r>
            <a:r>
              <a:rPr dirty="0" spc="-265" b="0">
                <a:latin typeface="Microsoft Sans Serif"/>
                <a:cs typeface="Microsoft Sans Serif"/>
              </a:rPr>
              <a:t>походка)</a:t>
            </a:r>
          </a:p>
          <a:p>
            <a:pPr marL="241300" marR="289560" indent="-228600">
              <a:lnSpc>
                <a:spcPct val="89800"/>
              </a:lnSpc>
              <a:spcBef>
                <a:spcPts val="2575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pc="-270"/>
              <a:t>Примеры</a:t>
            </a:r>
            <a:r>
              <a:rPr dirty="0" spc="-270" b="0">
                <a:latin typeface="Microsoft Sans Serif"/>
                <a:cs typeface="Microsoft Sans Serif"/>
              </a:rPr>
              <a:t>:</a:t>
            </a:r>
            <a:r>
              <a:rPr dirty="0" spc="5" b="0">
                <a:latin typeface="Microsoft Sans Serif"/>
                <a:cs typeface="Microsoft Sans Serif"/>
              </a:rPr>
              <a:t> </a:t>
            </a:r>
            <a:r>
              <a:rPr dirty="0" spc="-225" b="0">
                <a:latin typeface="Microsoft Sans Serif"/>
                <a:cs typeface="Microsoft Sans Serif"/>
              </a:rPr>
              <a:t>йога,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40" b="0">
                <a:latin typeface="Microsoft Sans Serif"/>
                <a:cs typeface="Microsoft Sans Serif"/>
              </a:rPr>
              <a:t>пилатес,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40" b="0">
                <a:latin typeface="Microsoft Sans Serif"/>
                <a:cs typeface="Microsoft Sans Serif"/>
              </a:rPr>
              <a:t>стрейчинг,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29" b="0">
                <a:latin typeface="Microsoft Sans Serif"/>
                <a:cs typeface="Microsoft Sans Serif"/>
              </a:rPr>
              <a:t>тай-</a:t>
            </a:r>
            <a:r>
              <a:rPr dirty="0" spc="-215" b="0">
                <a:latin typeface="Microsoft Sans Serif"/>
                <a:cs typeface="Microsoft Sans Serif"/>
              </a:rPr>
              <a:t>чи,</a:t>
            </a:r>
            <a:r>
              <a:rPr dirty="0" spc="-20" b="0">
                <a:latin typeface="Microsoft Sans Serif"/>
                <a:cs typeface="Microsoft Sans Serif"/>
              </a:rPr>
              <a:t> ушу, </a:t>
            </a:r>
            <a:r>
              <a:rPr dirty="0" spc="-270" b="0">
                <a:latin typeface="Microsoft Sans Serif"/>
                <a:cs typeface="Microsoft Sans Serif"/>
              </a:rPr>
              <a:t>упражнения</a:t>
            </a:r>
            <a:r>
              <a:rPr dirty="0" spc="-50" b="0">
                <a:latin typeface="Microsoft Sans Serif"/>
                <a:cs typeface="Microsoft Sans Serif"/>
              </a:rPr>
              <a:t> </a:t>
            </a:r>
            <a:r>
              <a:rPr dirty="0" spc="-260" b="0">
                <a:latin typeface="Microsoft Sans Serif"/>
                <a:cs typeface="Microsoft Sans Serif"/>
              </a:rPr>
              <a:t>на</a:t>
            </a:r>
            <a:r>
              <a:rPr dirty="0" spc="-45" b="0">
                <a:latin typeface="Microsoft Sans Serif"/>
                <a:cs typeface="Microsoft Sans Serif"/>
              </a:rPr>
              <a:t> </a:t>
            </a:r>
            <a:r>
              <a:rPr dirty="0" spc="-250" b="0">
                <a:latin typeface="Microsoft Sans Serif"/>
                <a:cs typeface="Microsoft Sans Serif"/>
              </a:rPr>
              <a:t>неустойчивых</a:t>
            </a:r>
            <a:r>
              <a:rPr dirty="0" spc="-25" b="0">
                <a:latin typeface="Microsoft Sans Serif"/>
                <a:cs typeface="Microsoft Sans Serif"/>
              </a:rPr>
              <a:t> </a:t>
            </a:r>
            <a:r>
              <a:rPr dirty="0" spc="-254" b="0">
                <a:latin typeface="Microsoft Sans Serif"/>
                <a:cs typeface="Microsoft Sans Serif"/>
              </a:rPr>
              <a:t>поверхностях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135" b="0">
                <a:latin typeface="Microsoft Sans Serif"/>
                <a:cs typeface="Microsoft Sans Serif"/>
              </a:rPr>
              <a:t>(босу, </a:t>
            </a:r>
            <a:r>
              <a:rPr dirty="0" spc="-260" b="0">
                <a:latin typeface="Microsoft Sans Serif"/>
                <a:cs typeface="Microsoft Sans Serif"/>
              </a:rPr>
              <a:t>фитбол</a:t>
            </a:r>
            <a:r>
              <a:rPr dirty="0" spc="-75" b="0">
                <a:latin typeface="Microsoft Sans Serif"/>
                <a:cs typeface="Microsoft Sans Serif"/>
              </a:rPr>
              <a:t> </a:t>
            </a:r>
            <a:r>
              <a:rPr dirty="0" spc="-250" b="0">
                <a:latin typeface="Microsoft Sans Serif"/>
                <a:cs typeface="Microsoft Sans Serif"/>
              </a:rPr>
              <a:t>и</a:t>
            </a:r>
            <a:r>
              <a:rPr dirty="0" spc="-80" b="0">
                <a:latin typeface="Microsoft Sans Serif"/>
                <a:cs typeface="Microsoft Sans Serif"/>
              </a:rPr>
              <a:t> </a:t>
            </a:r>
            <a:r>
              <a:rPr dirty="0" spc="-20" b="0">
                <a:latin typeface="Microsoft Sans Serif"/>
                <a:cs typeface="Microsoft Sans Serif"/>
              </a:rPr>
              <a:t>др.)</a:t>
            </a:r>
          </a:p>
          <a:p>
            <a:pPr marL="241300" marR="5080" indent="-228600">
              <a:lnSpc>
                <a:spcPct val="89800"/>
              </a:lnSpc>
              <a:spcBef>
                <a:spcPts val="2610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pc="-290"/>
              <a:t>Эффекты</a:t>
            </a:r>
            <a:r>
              <a:rPr dirty="0" spc="-290" b="0">
                <a:latin typeface="Microsoft Sans Serif"/>
                <a:cs typeface="Microsoft Sans Serif"/>
              </a:rPr>
              <a:t>: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70" b="0">
                <a:latin typeface="Microsoft Sans Serif"/>
                <a:cs typeface="Microsoft Sans Serif"/>
              </a:rPr>
              <a:t>снижение</a:t>
            </a:r>
            <a:r>
              <a:rPr dirty="0" spc="-60" b="0">
                <a:latin typeface="Microsoft Sans Serif"/>
                <a:cs typeface="Microsoft Sans Serif"/>
              </a:rPr>
              <a:t> </a:t>
            </a:r>
            <a:r>
              <a:rPr dirty="0" spc="-270" b="0">
                <a:latin typeface="Microsoft Sans Serif"/>
                <a:cs typeface="Microsoft Sans Serif"/>
              </a:rPr>
              <a:t>риска</a:t>
            </a:r>
            <a:r>
              <a:rPr dirty="0" spc="-50" b="0">
                <a:latin typeface="Microsoft Sans Serif"/>
                <a:cs typeface="Microsoft Sans Serif"/>
              </a:rPr>
              <a:t> </a:t>
            </a:r>
            <a:r>
              <a:rPr dirty="0" spc="-245" b="0">
                <a:latin typeface="Microsoft Sans Serif"/>
                <a:cs typeface="Microsoft Sans Serif"/>
              </a:rPr>
              <a:t>падений,</a:t>
            </a:r>
            <a:r>
              <a:rPr dirty="0" spc="-35" b="0">
                <a:latin typeface="Microsoft Sans Serif"/>
                <a:cs typeface="Microsoft Sans Serif"/>
              </a:rPr>
              <a:t> </a:t>
            </a:r>
            <a:r>
              <a:rPr dirty="0" spc="-275" b="0">
                <a:latin typeface="Microsoft Sans Serif"/>
                <a:cs typeface="Microsoft Sans Serif"/>
              </a:rPr>
              <a:t>укрепление </a:t>
            </a:r>
            <a:r>
              <a:rPr dirty="0" spc="-250" b="0">
                <a:latin typeface="Microsoft Sans Serif"/>
                <a:cs typeface="Microsoft Sans Serif"/>
              </a:rPr>
              <a:t>опорно-</a:t>
            </a:r>
            <a:r>
              <a:rPr dirty="0" spc="-240" b="0">
                <a:latin typeface="Microsoft Sans Serif"/>
                <a:cs typeface="Microsoft Sans Serif"/>
              </a:rPr>
              <a:t>двигательного</a:t>
            </a:r>
            <a:r>
              <a:rPr dirty="0" spc="-15" b="0">
                <a:latin typeface="Microsoft Sans Serif"/>
                <a:cs typeface="Microsoft Sans Serif"/>
              </a:rPr>
              <a:t> </a:t>
            </a:r>
            <a:r>
              <a:rPr dirty="0" spc="-245" b="0">
                <a:latin typeface="Microsoft Sans Serif"/>
                <a:cs typeface="Microsoft Sans Serif"/>
              </a:rPr>
              <a:t>аппарата,</a:t>
            </a:r>
            <a:r>
              <a:rPr dirty="0" spc="-10" b="0">
                <a:latin typeface="Microsoft Sans Serif"/>
                <a:cs typeface="Microsoft Sans Serif"/>
              </a:rPr>
              <a:t> </a:t>
            </a:r>
            <a:r>
              <a:rPr dirty="0" spc="-250" b="0">
                <a:latin typeface="Microsoft Sans Serif"/>
                <a:cs typeface="Microsoft Sans Serif"/>
              </a:rPr>
              <a:t>часто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54" b="0">
                <a:latin typeface="Microsoft Sans Serif"/>
                <a:cs typeface="Microsoft Sans Serif"/>
              </a:rPr>
              <a:t>проводятся</a:t>
            </a:r>
            <a:r>
              <a:rPr dirty="0" spc="-25" b="0">
                <a:latin typeface="Microsoft Sans Serif"/>
                <a:cs typeface="Microsoft Sans Serif"/>
              </a:rPr>
              <a:t> </a:t>
            </a:r>
            <a:r>
              <a:rPr dirty="0" spc="-50" b="0">
                <a:latin typeface="Microsoft Sans Serif"/>
                <a:cs typeface="Microsoft Sans Serif"/>
              </a:rPr>
              <a:t>с </a:t>
            </a:r>
            <a:r>
              <a:rPr dirty="0" spc="-260" b="0">
                <a:latin typeface="Microsoft Sans Serif"/>
                <a:cs typeface="Microsoft Sans Serif"/>
              </a:rPr>
              <a:t>использованием</a:t>
            </a:r>
            <a:r>
              <a:rPr dirty="0" spc="-10" b="0">
                <a:latin typeface="Microsoft Sans Serif"/>
                <a:cs typeface="Microsoft Sans Serif"/>
              </a:rPr>
              <a:t> </a:t>
            </a:r>
            <a:r>
              <a:rPr dirty="0" spc="-250" b="0">
                <a:latin typeface="Microsoft Sans Serif"/>
                <a:cs typeface="Microsoft Sans Serif"/>
              </a:rPr>
              <a:t>вспомогательного</a:t>
            </a:r>
            <a:r>
              <a:rPr dirty="0" spc="-20" b="0">
                <a:latin typeface="Microsoft Sans Serif"/>
                <a:cs typeface="Microsoft Sans Serif"/>
              </a:rPr>
              <a:t> </a:t>
            </a:r>
            <a:r>
              <a:rPr dirty="0" spc="-265" b="0">
                <a:latin typeface="Microsoft Sans Serif"/>
                <a:cs typeface="Microsoft Sans Serif"/>
              </a:rPr>
              <a:t>оборудования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68617" y="1533397"/>
            <a:ext cx="4973320" cy="5201285"/>
            <a:chOff x="168617" y="1533397"/>
            <a:chExt cx="4973320" cy="520128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617" y="1533397"/>
              <a:ext cx="2560574" cy="171919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617" y="4977437"/>
              <a:ext cx="2560574" cy="17569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5899" y="3140836"/>
              <a:ext cx="3155569" cy="21037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"/>
            <a:ext cx="2095627" cy="5962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192" y="2298903"/>
            <a:ext cx="8597265" cy="173228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 sz="4000" spc="-10">
                <a:solidFill>
                  <a:srgbClr val="78AA3E"/>
                </a:solidFill>
              </a:rPr>
              <a:t>ПРАКТИЧЕСКИЕ</a:t>
            </a:r>
            <a:r>
              <a:rPr dirty="0" sz="4000" spc="-215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РЕКОМЕНДАЦИИ </a:t>
            </a:r>
            <a:r>
              <a:rPr dirty="0" sz="4000">
                <a:solidFill>
                  <a:srgbClr val="78AA3E"/>
                </a:solidFill>
              </a:rPr>
              <a:t>ПО</a:t>
            </a:r>
            <a:r>
              <a:rPr dirty="0" sz="4000" spc="-175">
                <a:solidFill>
                  <a:srgbClr val="78AA3E"/>
                </a:solidFill>
              </a:rPr>
              <a:t> </a:t>
            </a:r>
            <a:r>
              <a:rPr dirty="0" sz="4000">
                <a:solidFill>
                  <a:srgbClr val="78AA3E"/>
                </a:solidFill>
              </a:rPr>
              <a:t>ФИЗИЧЕСКОЙ</a:t>
            </a:r>
            <a:r>
              <a:rPr dirty="0" sz="4000" spc="-160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АКТИВНОСТИ </a:t>
            </a:r>
            <a:r>
              <a:rPr dirty="0" sz="4000">
                <a:solidFill>
                  <a:srgbClr val="78AA3E"/>
                </a:solidFill>
              </a:rPr>
              <a:t>ДЛЯ</a:t>
            </a:r>
            <a:r>
              <a:rPr dirty="0" sz="4000" spc="-85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ДЕТЕЙ</a:t>
            </a:r>
            <a:endParaRPr sz="4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"/>
            <a:ext cx="2095627" cy="5962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192" y="2573527"/>
            <a:ext cx="8966200" cy="118364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 sz="4000" spc="-25">
                <a:solidFill>
                  <a:srgbClr val="78AA3E"/>
                </a:solidFill>
              </a:rPr>
              <a:t>ПРОБЛЕМА</a:t>
            </a:r>
            <a:r>
              <a:rPr dirty="0" sz="4000" spc="-180">
                <a:solidFill>
                  <a:srgbClr val="78AA3E"/>
                </a:solidFill>
              </a:rPr>
              <a:t> </a:t>
            </a:r>
            <a:r>
              <a:rPr dirty="0" sz="4000">
                <a:solidFill>
                  <a:srgbClr val="78AA3E"/>
                </a:solidFill>
              </a:rPr>
              <a:t>НИЗКОЙ</a:t>
            </a:r>
            <a:r>
              <a:rPr dirty="0" sz="4000" spc="-180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ФИЗИЧЕСКОЙ АКТИВНОСТИ</a:t>
            </a:r>
            <a:endParaRPr sz="4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8332" y="1370838"/>
            <a:ext cx="7385050" cy="4766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6245" marR="423545" indent="-424180">
              <a:lnSpc>
                <a:spcPct val="114999"/>
              </a:lnSpc>
              <a:spcBef>
                <a:spcPts val="100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54">
                <a:latin typeface="Microsoft Sans Serif"/>
                <a:cs typeface="Microsoft Sans Serif"/>
              </a:rPr>
              <a:t>Обувь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85">
                <a:latin typeface="Microsoft Sans Serif"/>
                <a:cs typeface="Microsoft Sans Serif"/>
              </a:rPr>
              <a:t>одежда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должна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соответствовать</a:t>
            </a:r>
            <a:r>
              <a:rPr dirty="0" sz="240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времени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80">
                <a:latin typeface="Microsoft Sans Serif"/>
                <a:cs typeface="Microsoft Sans Serif"/>
              </a:rPr>
              <a:t>года </a:t>
            </a:r>
            <a:r>
              <a:rPr dirty="0" sz="2400" spc="-250">
                <a:latin typeface="Microsoft Sans Serif"/>
                <a:cs typeface="Microsoft Sans Serif"/>
              </a:rPr>
              <a:t>(термобелье,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купальник)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45">
                <a:latin typeface="Microsoft Sans Serif"/>
                <a:cs typeface="Microsoft Sans Serif"/>
              </a:rPr>
              <a:t>виду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физической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активности</a:t>
            </a:r>
            <a:endParaRPr sz="2400">
              <a:latin typeface="Microsoft Sans Serif"/>
              <a:cs typeface="Microsoft Sans Serif"/>
            </a:endParaRPr>
          </a:p>
          <a:p>
            <a:pPr marL="436245" indent="-423545">
              <a:lnSpc>
                <a:spcPct val="100000"/>
              </a:lnSpc>
              <a:spcBef>
                <a:spcPts val="1140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50">
                <a:latin typeface="Microsoft Sans Serif"/>
                <a:cs typeface="Microsoft Sans Serif"/>
              </a:rPr>
              <a:t>Выбирать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яркие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любимые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40">
                <a:latin typeface="Microsoft Sans Serif"/>
                <a:cs typeface="Microsoft Sans Serif"/>
              </a:rPr>
              <a:t>цвета</a:t>
            </a:r>
            <a:endParaRPr sz="2400">
              <a:latin typeface="Microsoft Sans Serif"/>
              <a:cs typeface="Microsoft Sans Serif"/>
            </a:endParaRPr>
          </a:p>
          <a:p>
            <a:pPr marL="436245" indent="-423545">
              <a:lnSpc>
                <a:spcPct val="100000"/>
              </a:lnSpc>
              <a:spcBef>
                <a:spcPts val="1130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90">
                <a:latin typeface="Microsoft Sans Serif"/>
                <a:cs typeface="Microsoft Sans Serif"/>
              </a:rPr>
              <a:t>В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запасе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иметь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несколько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комплектов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90">
                <a:latin typeface="Microsoft Sans Serif"/>
                <a:cs typeface="Microsoft Sans Serif"/>
              </a:rPr>
              <a:t>одежды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29">
                <a:latin typeface="Microsoft Sans Serif"/>
                <a:cs typeface="Microsoft Sans Serif"/>
              </a:rPr>
              <a:t>(для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смены)</a:t>
            </a:r>
            <a:endParaRPr sz="2400">
              <a:latin typeface="Microsoft Sans Serif"/>
              <a:cs typeface="Microsoft Sans Serif"/>
            </a:endParaRPr>
          </a:p>
          <a:p>
            <a:pPr marL="436245" indent="-423545">
              <a:lnSpc>
                <a:spcPct val="100000"/>
              </a:lnSpc>
              <a:spcBef>
                <a:spcPts val="1125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70">
                <a:latin typeface="Microsoft Sans Serif"/>
                <a:cs typeface="Microsoft Sans Serif"/>
              </a:rPr>
              <a:t>Бутылка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для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воды</a:t>
            </a:r>
            <a:endParaRPr sz="2400">
              <a:latin typeface="Microsoft Sans Serif"/>
              <a:cs typeface="Microsoft Sans Serif"/>
            </a:endParaRPr>
          </a:p>
          <a:p>
            <a:pPr marL="436245" indent="-423545">
              <a:lnSpc>
                <a:spcPct val="100000"/>
              </a:lnSpc>
              <a:spcBef>
                <a:spcPts val="1145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75">
                <a:latin typeface="Microsoft Sans Serif"/>
                <a:cs typeface="Microsoft Sans Serif"/>
              </a:rPr>
              <a:t>Фитнес-</a:t>
            </a:r>
            <a:r>
              <a:rPr dirty="0" sz="2400" spc="-254">
                <a:latin typeface="Microsoft Sans Serif"/>
                <a:cs typeface="Microsoft Sans Serif"/>
              </a:rPr>
              <a:t>оборудование</a:t>
            </a:r>
            <a:r>
              <a:rPr dirty="0" sz="2400" spc="-15">
                <a:latin typeface="Microsoft Sans Serif"/>
                <a:cs typeface="Microsoft Sans Serif"/>
              </a:rPr>
              <a:t> </a:t>
            </a:r>
            <a:r>
              <a:rPr dirty="0" sz="2400" spc="-220">
                <a:latin typeface="Microsoft Sans Serif"/>
                <a:cs typeface="Microsoft Sans Serif"/>
              </a:rPr>
              <a:t>(гантели,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мячи,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35">
                <a:latin typeface="Microsoft Sans Serif"/>
                <a:cs typeface="Microsoft Sans Serif"/>
              </a:rPr>
              <a:t>роллы,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очки</a:t>
            </a:r>
            <a:r>
              <a:rPr dirty="0" sz="2400" spc="-50">
                <a:latin typeface="Microsoft Sans Serif"/>
                <a:cs typeface="Microsoft Sans Serif"/>
              </a:rPr>
              <a:t> и</a:t>
            </a:r>
            <a:endParaRPr sz="2400">
              <a:latin typeface="Microsoft Sans Serif"/>
              <a:cs typeface="Microsoft Sans Serif"/>
            </a:endParaRPr>
          </a:p>
          <a:p>
            <a:pPr marL="436245">
              <a:lnSpc>
                <a:spcPct val="100000"/>
              </a:lnSpc>
              <a:spcBef>
                <a:spcPts val="430"/>
              </a:spcBef>
            </a:pPr>
            <a:r>
              <a:rPr dirty="0" sz="2400" spc="-285">
                <a:latin typeface="Microsoft Sans Serif"/>
                <a:cs typeface="Microsoft Sans Serif"/>
              </a:rPr>
              <a:t>шапочка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для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плавания,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перчатки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ракетки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35">
                <a:latin typeface="Microsoft Sans Serif"/>
                <a:cs typeface="Microsoft Sans Serif"/>
              </a:rPr>
              <a:t> </a:t>
            </a:r>
            <a:r>
              <a:rPr dirty="0" sz="2400" spc="-25">
                <a:latin typeface="Microsoft Sans Serif"/>
                <a:cs typeface="Microsoft Sans Serif"/>
              </a:rPr>
              <a:t>др)</a:t>
            </a:r>
            <a:endParaRPr sz="2400">
              <a:latin typeface="Microsoft Sans Serif"/>
              <a:cs typeface="Microsoft Sans Serif"/>
            </a:endParaRPr>
          </a:p>
          <a:p>
            <a:pPr marL="436245" marR="569595" indent="-424180">
              <a:lnSpc>
                <a:spcPct val="115100"/>
              </a:lnSpc>
              <a:spcBef>
                <a:spcPts val="695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80">
                <a:latin typeface="Microsoft Sans Serif"/>
                <a:cs typeface="Microsoft Sans Serif"/>
              </a:rPr>
              <a:t>Трекеры</a:t>
            </a:r>
            <a:r>
              <a:rPr dirty="0" sz="2400" spc="-4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активности</a:t>
            </a:r>
            <a:r>
              <a:rPr dirty="0" sz="2400" spc="-45">
                <a:latin typeface="Microsoft Sans Serif"/>
                <a:cs typeface="Microsoft Sans Serif"/>
              </a:rPr>
              <a:t> </a:t>
            </a:r>
            <a:r>
              <a:rPr dirty="0" sz="2400" spc="-260">
                <a:latin typeface="Microsoft Sans Serif"/>
                <a:cs typeface="Microsoft Sans Serif"/>
              </a:rPr>
              <a:t>(умные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29">
                <a:latin typeface="Microsoft Sans Serif"/>
                <a:cs typeface="Microsoft Sans Serif"/>
              </a:rPr>
              <a:t>часы,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254">
                <a:latin typeface="Microsoft Sans Serif"/>
                <a:cs typeface="Microsoft Sans Serif"/>
              </a:rPr>
              <a:t>нагрудные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190">
                <a:latin typeface="Microsoft Sans Serif"/>
                <a:cs typeface="Microsoft Sans Serif"/>
              </a:rPr>
              <a:t>датчики, </a:t>
            </a:r>
            <a:r>
              <a:rPr dirty="0" sz="2400" spc="-270">
                <a:latin typeface="Microsoft Sans Serif"/>
                <a:cs typeface="Microsoft Sans Serif"/>
              </a:rPr>
              <a:t>смартфоны)</a:t>
            </a:r>
            <a:endParaRPr sz="2400">
              <a:latin typeface="Microsoft Sans Serif"/>
              <a:cs typeface="Microsoft Sans Serif"/>
            </a:endParaRPr>
          </a:p>
          <a:p>
            <a:pPr marL="436245" indent="-423545">
              <a:lnSpc>
                <a:spcPct val="100000"/>
              </a:lnSpc>
              <a:spcBef>
                <a:spcPts val="1125"/>
              </a:spcBef>
              <a:buClr>
                <a:srgbClr val="2F9F62"/>
              </a:buClr>
              <a:buSzPct val="58333"/>
              <a:buChar char="●"/>
              <a:tabLst>
                <a:tab pos="436245" algn="l"/>
              </a:tabLst>
            </a:pPr>
            <a:r>
              <a:rPr dirty="0" sz="2400" spc="-270">
                <a:latin typeface="Microsoft Sans Serif"/>
                <a:cs typeface="Microsoft Sans Serif"/>
              </a:rPr>
              <a:t>Удобная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спортивная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85">
                <a:latin typeface="Microsoft Sans Serif"/>
                <a:cs typeface="Microsoft Sans Serif"/>
              </a:rPr>
              <a:t>сумка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или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325">
                <a:latin typeface="Microsoft Sans Serif"/>
                <a:cs typeface="Microsoft Sans Serif"/>
              </a:rPr>
              <a:t>рюкзак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4691" rIns="0" bIns="0" rtlCol="0" vert="horz">
            <a:spAutoFit/>
          </a:bodyPr>
          <a:lstStyle/>
          <a:p>
            <a:pPr marL="889635">
              <a:lnSpc>
                <a:spcPct val="100000"/>
              </a:lnSpc>
              <a:spcBef>
                <a:spcPts val="105"/>
              </a:spcBef>
            </a:pPr>
            <a:r>
              <a:rPr dirty="0" sz="3200"/>
              <a:t>Что</a:t>
            </a:r>
            <a:r>
              <a:rPr dirty="0" sz="3200" spc="-90"/>
              <a:t> </a:t>
            </a:r>
            <a:r>
              <a:rPr dirty="0" sz="3200" spc="-10"/>
              <a:t>необходимо</a:t>
            </a:r>
            <a:r>
              <a:rPr dirty="0" sz="3200" spc="-90"/>
              <a:t> </a:t>
            </a:r>
            <a:r>
              <a:rPr dirty="0" sz="3200"/>
              <a:t>для</a:t>
            </a:r>
            <a:r>
              <a:rPr dirty="0" sz="3200" spc="-50"/>
              <a:t> </a:t>
            </a:r>
            <a:r>
              <a:rPr dirty="0" sz="3200"/>
              <a:t>занятий</a:t>
            </a:r>
            <a:r>
              <a:rPr dirty="0" sz="3200" spc="-105"/>
              <a:t> </a:t>
            </a:r>
            <a:r>
              <a:rPr dirty="0" sz="3200"/>
              <a:t>и</a:t>
            </a:r>
            <a:r>
              <a:rPr dirty="0" sz="3200" spc="-50"/>
              <a:t> </a:t>
            </a:r>
            <a:r>
              <a:rPr dirty="0" sz="3200" spc="-10"/>
              <a:t>тренировок?</a:t>
            </a:r>
            <a:endParaRPr sz="32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6920" y="2294889"/>
            <a:ext cx="4219067" cy="28126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9841" rIns="0" bIns="0" rtlCol="0" vert="horz">
            <a:spAutoFit/>
          </a:bodyPr>
          <a:lstStyle/>
          <a:p>
            <a:pPr marL="1100455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3B541F"/>
                </a:solidFill>
              </a:rPr>
              <a:t>Для</a:t>
            </a:r>
            <a:r>
              <a:rPr dirty="0" sz="3200" spc="-70">
                <a:solidFill>
                  <a:srgbClr val="3B541F"/>
                </a:solidFill>
              </a:rPr>
              <a:t> </a:t>
            </a:r>
            <a:r>
              <a:rPr dirty="0" sz="3200">
                <a:solidFill>
                  <a:srgbClr val="3B541F"/>
                </a:solidFill>
              </a:rPr>
              <a:t>домашних</a:t>
            </a:r>
            <a:r>
              <a:rPr dirty="0" sz="3200" spc="-125">
                <a:solidFill>
                  <a:srgbClr val="3B541F"/>
                </a:solidFill>
              </a:rPr>
              <a:t> </a:t>
            </a:r>
            <a:r>
              <a:rPr dirty="0" sz="3200">
                <a:solidFill>
                  <a:srgbClr val="3B541F"/>
                </a:solidFill>
              </a:rPr>
              <a:t>тренировок</a:t>
            </a:r>
            <a:r>
              <a:rPr dirty="0" sz="3200" spc="-114">
                <a:solidFill>
                  <a:srgbClr val="3B541F"/>
                </a:solidFill>
              </a:rPr>
              <a:t> </a:t>
            </a:r>
            <a:r>
              <a:rPr dirty="0" sz="3200" spc="-10">
                <a:solidFill>
                  <a:srgbClr val="3B541F"/>
                </a:solidFill>
              </a:rPr>
              <a:t>важно:</a:t>
            </a:r>
            <a:endParaRPr sz="3200"/>
          </a:p>
        </p:txBody>
      </p:sp>
      <p:sp>
        <p:nvSpPr>
          <p:cNvPr id="3" name="object 3" descr=""/>
          <p:cNvSpPr txBox="1"/>
          <p:nvPr/>
        </p:nvSpPr>
        <p:spPr>
          <a:xfrm>
            <a:off x="479247" y="1409827"/>
            <a:ext cx="6350635" cy="4525645"/>
          </a:xfrm>
          <a:prstGeom prst="rect">
            <a:avLst/>
          </a:prstGeom>
        </p:spPr>
        <p:txBody>
          <a:bodyPr wrap="square" lIns="0" tIns="157480" rIns="0" bIns="0" rtlCol="0" vert="horz">
            <a:spAutoFit/>
          </a:bodyPr>
          <a:lstStyle/>
          <a:p>
            <a:pPr marL="341630" indent="-328930">
              <a:lnSpc>
                <a:spcPct val="100000"/>
              </a:lnSpc>
              <a:spcBef>
                <a:spcPts val="124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Проветрить</a:t>
            </a:r>
            <a:r>
              <a:rPr dirty="0" sz="2400" spc="-1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95">
                <a:solidFill>
                  <a:srgbClr val="0C0C0C"/>
                </a:solidFill>
                <a:latin typeface="Microsoft Sans Serif"/>
                <a:cs typeface="Microsoft Sans Serif"/>
              </a:rPr>
              <a:t>помещение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4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60">
                <a:solidFill>
                  <a:srgbClr val="0C0C0C"/>
                </a:solidFill>
                <a:latin typeface="Microsoft Sans Serif"/>
                <a:cs typeface="Microsoft Sans Serif"/>
              </a:rPr>
              <a:t>Обеспечить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70">
                <a:solidFill>
                  <a:srgbClr val="0C0C0C"/>
                </a:solidFill>
                <a:latin typeface="Microsoft Sans Serif"/>
                <a:cs typeface="Microsoft Sans Serif"/>
              </a:rPr>
              <a:t>безопасное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50">
                <a:solidFill>
                  <a:srgbClr val="0C0C0C"/>
                </a:solidFill>
                <a:latin typeface="Microsoft Sans Serif"/>
                <a:cs typeface="Microsoft Sans Serif"/>
              </a:rPr>
              <a:t>пространство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3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65">
                <a:solidFill>
                  <a:srgbClr val="0C0C0C"/>
                </a:solidFill>
                <a:latin typeface="Microsoft Sans Serif"/>
                <a:cs typeface="Microsoft Sans Serif"/>
              </a:rPr>
              <a:t>Спортивная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60">
                <a:solidFill>
                  <a:srgbClr val="0C0C0C"/>
                </a:solidFill>
                <a:latin typeface="Microsoft Sans Serif"/>
                <a:cs typeface="Microsoft Sans Serif"/>
              </a:rPr>
              <a:t>удобная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85">
                <a:solidFill>
                  <a:srgbClr val="0C0C0C"/>
                </a:solidFill>
                <a:latin typeface="Microsoft Sans Serif"/>
                <a:cs typeface="Microsoft Sans Serif"/>
              </a:rPr>
              <a:t>одежда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25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60">
                <a:solidFill>
                  <a:srgbClr val="0C0C0C"/>
                </a:solidFill>
                <a:latin typeface="Microsoft Sans Serif"/>
                <a:cs typeface="Microsoft Sans Serif"/>
              </a:rPr>
              <a:t>Спортивная</a:t>
            </a:r>
            <a:r>
              <a:rPr dirty="0" sz="24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30">
                <a:solidFill>
                  <a:srgbClr val="0C0C0C"/>
                </a:solidFill>
                <a:latin typeface="Microsoft Sans Serif"/>
                <a:cs typeface="Microsoft Sans Serif"/>
              </a:rPr>
              <a:t>обувь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4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310">
                <a:solidFill>
                  <a:srgbClr val="0C0C0C"/>
                </a:solidFill>
                <a:latin typeface="Microsoft Sans Serif"/>
                <a:cs typeface="Microsoft Sans Serif"/>
              </a:rPr>
              <a:t>Коврик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75">
                <a:solidFill>
                  <a:srgbClr val="0C0C0C"/>
                </a:solidFill>
                <a:latin typeface="Microsoft Sans Serif"/>
                <a:cs typeface="Microsoft Sans Serif"/>
              </a:rPr>
              <a:t>гимнастический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3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65">
                <a:solidFill>
                  <a:srgbClr val="0C0C0C"/>
                </a:solidFill>
                <a:latin typeface="Microsoft Sans Serif"/>
                <a:cs typeface="Microsoft Sans Serif"/>
              </a:rPr>
              <a:t>Полотенце</a:t>
            </a:r>
            <a:endParaRPr sz="2400">
              <a:latin typeface="Microsoft Sans Serif"/>
              <a:cs typeface="Microsoft Sans Serif"/>
            </a:endParaRPr>
          </a:p>
          <a:p>
            <a:pPr marL="341630" indent="-328930">
              <a:lnSpc>
                <a:spcPct val="100000"/>
              </a:lnSpc>
              <a:spcBef>
                <a:spcPts val="1130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70">
                <a:solidFill>
                  <a:srgbClr val="0C0C0C"/>
                </a:solidFill>
                <a:latin typeface="Microsoft Sans Serif"/>
                <a:cs typeface="Microsoft Sans Serif"/>
              </a:rPr>
              <a:t>Бутылка</a:t>
            </a:r>
            <a:r>
              <a:rPr dirty="0" sz="2400" spc="-9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65">
                <a:solidFill>
                  <a:srgbClr val="0C0C0C"/>
                </a:solidFill>
                <a:latin typeface="Microsoft Sans Serif"/>
                <a:cs typeface="Microsoft Sans Serif"/>
              </a:rPr>
              <a:t>воды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для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питья</a:t>
            </a:r>
            <a:endParaRPr sz="2400">
              <a:latin typeface="Microsoft Sans Serif"/>
              <a:cs typeface="Microsoft Sans Serif"/>
            </a:endParaRPr>
          </a:p>
          <a:p>
            <a:pPr marL="341630" marR="5080" indent="-329565">
              <a:lnSpc>
                <a:spcPct val="115100"/>
              </a:lnSpc>
              <a:spcBef>
                <a:spcPts val="705"/>
              </a:spcBef>
              <a:buClr>
                <a:srgbClr val="2F9F62"/>
              </a:buClr>
              <a:buSzPct val="58333"/>
              <a:buChar char="●"/>
              <a:tabLst>
                <a:tab pos="341630" algn="l"/>
              </a:tabLst>
            </a:pPr>
            <a:r>
              <a:rPr dirty="0" sz="2400" spc="-275">
                <a:solidFill>
                  <a:srgbClr val="0C0C0C"/>
                </a:solidFill>
                <a:latin typeface="Microsoft Sans Serif"/>
                <a:cs typeface="Microsoft Sans Serif"/>
              </a:rPr>
              <a:t>Минимальное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0">
                <a:solidFill>
                  <a:srgbClr val="0C0C0C"/>
                </a:solidFill>
                <a:latin typeface="Microsoft Sans Serif"/>
                <a:cs typeface="Microsoft Sans Serif"/>
              </a:rPr>
              <a:t>фитнес-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оборудование</a:t>
            </a:r>
            <a:r>
              <a:rPr dirty="0" sz="2400" spc="1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35">
                <a:solidFill>
                  <a:srgbClr val="0C0C0C"/>
                </a:solidFill>
                <a:latin typeface="Microsoft Sans Serif"/>
                <a:cs typeface="Microsoft Sans Serif"/>
              </a:rPr>
              <a:t>(гантели</a:t>
            </a:r>
            <a:r>
              <a:rPr dirty="0" sz="2400" spc="-3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или 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бутылки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25">
                <a:solidFill>
                  <a:srgbClr val="0C0C0C"/>
                </a:solidFill>
                <a:latin typeface="Microsoft Sans Serif"/>
                <a:cs typeface="Microsoft Sans Serif"/>
              </a:rPr>
              <a:t>с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45">
                <a:solidFill>
                  <a:srgbClr val="0C0C0C"/>
                </a:solidFill>
                <a:latin typeface="Microsoft Sans Serif"/>
                <a:cs typeface="Microsoft Sans Serif"/>
              </a:rPr>
              <a:t>водой,</a:t>
            </a:r>
            <a:r>
              <a:rPr dirty="0" sz="24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эластические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резинки,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80">
                <a:solidFill>
                  <a:srgbClr val="0C0C0C"/>
                </a:solidFill>
                <a:latin typeface="Microsoft Sans Serif"/>
                <a:cs typeface="Microsoft Sans Serif"/>
              </a:rPr>
              <a:t>мячи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др)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7597" y="1720342"/>
            <a:ext cx="4572000" cy="3047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4253230" marR="5080" indent="-3196590">
              <a:lnSpc>
                <a:spcPts val="3890"/>
              </a:lnSpc>
              <a:spcBef>
                <a:spcPts val="585"/>
              </a:spcBef>
            </a:pPr>
            <a:r>
              <a:rPr dirty="0"/>
              <a:t>Разнообразие</a:t>
            </a:r>
            <a:r>
              <a:rPr dirty="0" spc="-155"/>
              <a:t> </a:t>
            </a:r>
            <a:r>
              <a:rPr dirty="0" spc="-20"/>
              <a:t>возможностей</a:t>
            </a:r>
            <a:r>
              <a:rPr dirty="0" spc="-150"/>
              <a:t> </a:t>
            </a:r>
            <a:r>
              <a:rPr dirty="0" spc="-10"/>
              <a:t>современных </a:t>
            </a:r>
            <a:r>
              <a:rPr dirty="0" spc="-20"/>
              <a:t>фитнес-</a:t>
            </a:r>
            <a:r>
              <a:rPr dirty="0" spc="-10"/>
              <a:t>клубов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425308" y="1979310"/>
            <a:ext cx="3960495" cy="2638425"/>
          </a:xfrm>
          <a:prstGeom prst="rect">
            <a:avLst/>
          </a:prstGeom>
        </p:spPr>
        <p:txBody>
          <a:bodyPr wrap="square" lIns="0" tIns="10350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15"/>
              </a:spcBef>
              <a:buClr>
                <a:srgbClr val="78AA3E"/>
              </a:buClr>
              <a:buChar char="•"/>
              <a:tabLst>
                <a:tab pos="240665" algn="l"/>
              </a:tabLst>
            </a:pPr>
            <a:r>
              <a:rPr dirty="0" sz="2400" spc="-280">
                <a:solidFill>
                  <a:srgbClr val="0C0C0C"/>
                </a:solidFill>
                <a:latin typeface="Microsoft Sans Serif"/>
                <a:cs typeface="Microsoft Sans Serif"/>
              </a:rPr>
              <a:t>Тренажерный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95">
                <a:solidFill>
                  <a:srgbClr val="0C0C0C"/>
                </a:solidFill>
                <a:latin typeface="Microsoft Sans Serif"/>
                <a:cs typeface="Microsoft Sans Serif"/>
              </a:rPr>
              <a:t>зал</a:t>
            </a:r>
            <a:endParaRPr sz="2400">
              <a:latin typeface="Microsoft Sans Serif"/>
              <a:cs typeface="Microsoft Sans Serif"/>
            </a:endParaRPr>
          </a:p>
          <a:p>
            <a:pPr marL="240665" indent="-227965">
              <a:lnSpc>
                <a:spcPct val="100000"/>
              </a:lnSpc>
              <a:spcBef>
                <a:spcPts val="725"/>
              </a:spcBef>
              <a:buClr>
                <a:srgbClr val="78AA3E"/>
              </a:buClr>
              <a:buChar char="•"/>
              <a:tabLst>
                <a:tab pos="240665" algn="l"/>
              </a:tabLst>
            </a:pPr>
            <a:r>
              <a:rPr dirty="0" sz="2400" spc="-120">
                <a:solidFill>
                  <a:srgbClr val="0C0C0C"/>
                </a:solidFill>
                <a:latin typeface="Microsoft Sans Serif"/>
                <a:cs typeface="Microsoft Sans Serif"/>
              </a:rPr>
              <a:t>Бассейн</a:t>
            </a:r>
            <a:endParaRPr sz="2400">
              <a:latin typeface="Microsoft Sans Serif"/>
              <a:cs typeface="Microsoft Sans Serif"/>
            </a:endParaRPr>
          </a:p>
          <a:p>
            <a:pPr marL="240665" indent="-227965">
              <a:lnSpc>
                <a:spcPct val="100000"/>
              </a:lnSpc>
              <a:spcBef>
                <a:spcPts val="705"/>
              </a:spcBef>
              <a:buClr>
                <a:srgbClr val="78AA3E"/>
              </a:buClr>
              <a:buChar char="•"/>
              <a:tabLst>
                <a:tab pos="240665" algn="l"/>
              </a:tabLst>
            </a:pPr>
            <a:r>
              <a:rPr dirty="0" sz="2400" spc="-265">
                <a:solidFill>
                  <a:srgbClr val="0C0C0C"/>
                </a:solidFill>
                <a:latin typeface="Microsoft Sans Serif"/>
                <a:cs typeface="Microsoft Sans Serif"/>
              </a:rPr>
              <a:t>Групповые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95">
                <a:solidFill>
                  <a:srgbClr val="0C0C0C"/>
                </a:solidFill>
                <a:latin typeface="Microsoft Sans Serif"/>
                <a:cs typeface="Microsoft Sans Serif"/>
              </a:rPr>
              <a:t>программы</a:t>
            </a:r>
            <a:endParaRPr sz="2400">
              <a:latin typeface="Microsoft Sans Serif"/>
              <a:cs typeface="Microsoft Sans Serif"/>
            </a:endParaRPr>
          </a:p>
          <a:p>
            <a:pPr marL="240665" indent="-227965">
              <a:lnSpc>
                <a:spcPct val="100000"/>
              </a:lnSpc>
              <a:spcBef>
                <a:spcPts val="710"/>
              </a:spcBef>
              <a:buClr>
                <a:srgbClr val="78AA3E"/>
              </a:buClr>
              <a:buChar char="•"/>
              <a:tabLst>
                <a:tab pos="240665" algn="l"/>
              </a:tabLst>
            </a:pPr>
            <a:r>
              <a:rPr dirty="0" sz="2400" spc="-265">
                <a:solidFill>
                  <a:srgbClr val="0C0C0C"/>
                </a:solidFill>
                <a:latin typeface="Microsoft Sans Serif"/>
                <a:cs typeface="Microsoft Sans Serif"/>
              </a:rPr>
              <a:t>Единоборства</a:t>
            </a:r>
            <a:endParaRPr sz="24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2590"/>
              </a:lnSpc>
              <a:spcBef>
                <a:spcPts val="1050"/>
              </a:spcBef>
              <a:buClr>
                <a:srgbClr val="78AA3E"/>
              </a:buClr>
              <a:buChar char="•"/>
              <a:tabLst>
                <a:tab pos="241300" algn="l"/>
              </a:tabLst>
            </a:pPr>
            <a:r>
              <a:rPr dirty="0" sz="2400" spc="-260">
                <a:solidFill>
                  <a:srgbClr val="0C0C0C"/>
                </a:solidFill>
                <a:latin typeface="Microsoft Sans Serif"/>
                <a:cs typeface="Microsoft Sans Serif"/>
              </a:rPr>
              <a:t>Специальные</a:t>
            </a:r>
            <a:r>
              <a:rPr dirty="0" sz="24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60">
                <a:solidFill>
                  <a:srgbClr val="0C0C0C"/>
                </a:solidFill>
                <a:latin typeface="Microsoft Sans Serif"/>
                <a:cs typeface="Microsoft Sans Serif"/>
              </a:rPr>
              <a:t>направления</a:t>
            </a:r>
            <a:r>
              <a:rPr dirty="0" sz="24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85">
                <a:solidFill>
                  <a:srgbClr val="0C0C0C"/>
                </a:solidFill>
                <a:latin typeface="Microsoft Sans Serif"/>
                <a:cs typeface="Microsoft Sans Serif"/>
              </a:rPr>
              <a:t>для </a:t>
            </a:r>
            <a:r>
              <a:rPr dirty="0" sz="2400" spc="-254">
                <a:solidFill>
                  <a:srgbClr val="0C0C0C"/>
                </a:solidFill>
                <a:latin typeface="Microsoft Sans Serif"/>
                <a:cs typeface="Microsoft Sans Serif"/>
              </a:rPr>
              <a:t>детей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0">
                <a:solidFill>
                  <a:srgbClr val="0C0C0C"/>
                </a:solidFill>
                <a:latin typeface="Microsoft Sans Serif"/>
                <a:cs typeface="Microsoft Sans Serif"/>
              </a:rPr>
              <a:t>(детский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фитнес)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478167" y="1463039"/>
            <a:ext cx="6450330" cy="4745990"/>
            <a:chOff x="478167" y="1463039"/>
            <a:chExt cx="6450330" cy="474599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167" y="1463039"/>
              <a:ext cx="3958971" cy="263931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9929" y="3646741"/>
              <a:ext cx="3669029" cy="2552319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3245104" y="3641979"/>
              <a:ext cx="3678554" cy="2562225"/>
            </a:xfrm>
            <a:custGeom>
              <a:avLst/>
              <a:gdLst/>
              <a:ahLst/>
              <a:cxnLst/>
              <a:rect l="l" t="t" r="r" b="b"/>
              <a:pathLst>
                <a:path w="3678554" h="2562225">
                  <a:moveTo>
                    <a:pt x="0" y="2561844"/>
                  </a:moveTo>
                  <a:lnTo>
                    <a:pt x="3678554" y="2561844"/>
                  </a:lnTo>
                  <a:lnTo>
                    <a:pt x="3678554" y="0"/>
                  </a:lnTo>
                  <a:lnTo>
                    <a:pt x="0" y="0"/>
                  </a:lnTo>
                  <a:lnTo>
                    <a:pt x="0" y="2561844"/>
                  </a:lnTo>
                  <a:close/>
                </a:path>
              </a:pathLst>
            </a:custGeom>
            <a:ln w="9525">
              <a:solidFill>
                <a:srgbClr val="0C0C0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"/>
            <a:ext cx="2095627" cy="5962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192" y="2298903"/>
            <a:ext cx="8648700" cy="173228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 sz="4000" spc="-10">
                <a:solidFill>
                  <a:srgbClr val="78AA3E"/>
                </a:solidFill>
              </a:rPr>
              <a:t>ИТОГОВЫЕ</a:t>
            </a:r>
            <a:r>
              <a:rPr dirty="0" sz="4000" spc="-210">
                <a:solidFill>
                  <a:srgbClr val="78AA3E"/>
                </a:solidFill>
              </a:rPr>
              <a:t> </a:t>
            </a:r>
            <a:r>
              <a:rPr dirty="0" sz="4000">
                <a:solidFill>
                  <a:srgbClr val="78AA3E"/>
                </a:solidFill>
              </a:rPr>
              <a:t>РЕКОМЕНДАЦИИ</a:t>
            </a:r>
            <a:r>
              <a:rPr dirty="0" sz="4000" spc="-175">
                <a:solidFill>
                  <a:srgbClr val="78AA3E"/>
                </a:solidFill>
              </a:rPr>
              <a:t> </a:t>
            </a:r>
            <a:r>
              <a:rPr dirty="0" sz="4000" spc="-25">
                <a:solidFill>
                  <a:srgbClr val="78AA3E"/>
                </a:solidFill>
              </a:rPr>
              <a:t>ВОЗ </a:t>
            </a:r>
            <a:r>
              <a:rPr dirty="0" sz="4000">
                <a:solidFill>
                  <a:srgbClr val="78AA3E"/>
                </a:solidFill>
              </a:rPr>
              <a:t>ПО</a:t>
            </a:r>
            <a:r>
              <a:rPr dirty="0" sz="4000" spc="-150">
                <a:solidFill>
                  <a:srgbClr val="78AA3E"/>
                </a:solidFill>
              </a:rPr>
              <a:t> </a:t>
            </a:r>
            <a:r>
              <a:rPr dirty="0" sz="4000" spc="-20">
                <a:solidFill>
                  <a:srgbClr val="78AA3E"/>
                </a:solidFill>
              </a:rPr>
              <a:t>ЗДОРОВОМУ</a:t>
            </a:r>
            <a:r>
              <a:rPr dirty="0" sz="4000" spc="-130">
                <a:solidFill>
                  <a:srgbClr val="78AA3E"/>
                </a:solidFill>
              </a:rPr>
              <a:t> </a:t>
            </a:r>
            <a:r>
              <a:rPr dirty="0" sz="4000" spc="-80">
                <a:solidFill>
                  <a:srgbClr val="78AA3E"/>
                </a:solidFill>
              </a:rPr>
              <a:t>ОБРАЗУ</a:t>
            </a:r>
            <a:r>
              <a:rPr dirty="0" sz="4000" spc="-150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ЖИЗНИ </a:t>
            </a:r>
            <a:r>
              <a:rPr dirty="0" sz="4000">
                <a:solidFill>
                  <a:srgbClr val="78AA3E"/>
                </a:solidFill>
              </a:rPr>
              <a:t>ДЛЯ</a:t>
            </a:r>
            <a:r>
              <a:rPr dirty="0" sz="4000" spc="-85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ДОШКОЛЬНИКОВ</a:t>
            </a:r>
            <a:endParaRPr sz="4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2063114" marR="5080" indent="89535">
              <a:lnSpc>
                <a:spcPts val="3890"/>
              </a:lnSpc>
              <a:spcBef>
                <a:spcPts val="585"/>
              </a:spcBef>
            </a:pPr>
            <a:r>
              <a:rPr dirty="0"/>
              <a:t>Рекомендации</a:t>
            </a:r>
            <a:r>
              <a:rPr dirty="0" spc="-140"/>
              <a:t> </a:t>
            </a:r>
            <a:r>
              <a:rPr dirty="0"/>
              <a:t>по</a:t>
            </a:r>
            <a:r>
              <a:rPr dirty="0" spc="-140"/>
              <a:t> </a:t>
            </a:r>
            <a:r>
              <a:rPr dirty="0" spc="-10"/>
              <a:t>физической </a:t>
            </a:r>
            <a:r>
              <a:rPr dirty="0"/>
              <a:t>активности</a:t>
            </a:r>
            <a:r>
              <a:rPr dirty="0" spc="-85"/>
              <a:t> </a:t>
            </a:r>
            <a:r>
              <a:rPr dirty="0"/>
              <a:t>для</a:t>
            </a:r>
            <a:r>
              <a:rPr dirty="0" spc="-75"/>
              <a:t> </a:t>
            </a:r>
            <a:r>
              <a:rPr dirty="0" spc="-20"/>
              <a:t>дошкольников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724" y="1916429"/>
            <a:ext cx="11565128" cy="402717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808480" marR="5080" indent="-291465">
              <a:lnSpc>
                <a:spcPts val="3890"/>
              </a:lnSpc>
              <a:spcBef>
                <a:spcPts val="585"/>
              </a:spcBef>
            </a:pPr>
            <a:r>
              <a:rPr dirty="0"/>
              <a:t>Рекомендации</a:t>
            </a:r>
            <a:r>
              <a:rPr dirty="0" spc="-140"/>
              <a:t> </a:t>
            </a:r>
            <a:r>
              <a:rPr dirty="0"/>
              <a:t>по</a:t>
            </a:r>
            <a:r>
              <a:rPr dirty="0" spc="-140"/>
              <a:t> </a:t>
            </a:r>
            <a:r>
              <a:rPr dirty="0" spc="-20"/>
              <a:t>малоподвижному </a:t>
            </a:r>
            <a:r>
              <a:rPr dirty="0"/>
              <a:t>образу</a:t>
            </a:r>
            <a:r>
              <a:rPr dirty="0" spc="-70"/>
              <a:t> </a:t>
            </a:r>
            <a:r>
              <a:rPr dirty="0"/>
              <a:t>жизни</a:t>
            </a:r>
            <a:r>
              <a:rPr dirty="0" spc="-85"/>
              <a:t> </a:t>
            </a:r>
            <a:r>
              <a:rPr dirty="0"/>
              <a:t>для</a:t>
            </a:r>
            <a:r>
              <a:rPr dirty="0" spc="-70"/>
              <a:t> </a:t>
            </a:r>
            <a:r>
              <a:rPr dirty="0" spc="-10"/>
              <a:t>дошкольников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7822" y="1367802"/>
            <a:ext cx="9436227" cy="510895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4767" y="190880"/>
            <a:ext cx="676529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19835" marR="5080" indent="-1207770">
              <a:lnSpc>
                <a:spcPts val="3890"/>
              </a:lnSpc>
              <a:spcBef>
                <a:spcPts val="585"/>
              </a:spcBef>
            </a:pPr>
            <a:r>
              <a:rPr dirty="0"/>
              <a:t>Рекомендации</a:t>
            </a:r>
            <a:r>
              <a:rPr dirty="0" spc="-130"/>
              <a:t> </a:t>
            </a:r>
            <a:r>
              <a:rPr dirty="0"/>
              <a:t>по</a:t>
            </a:r>
            <a:r>
              <a:rPr dirty="0" spc="-125"/>
              <a:t> </a:t>
            </a:r>
            <a:r>
              <a:rPr dirty="0"/>
              <a:t>режиму</a:t>
            </a:r>
            <a:r>
              <a:rPr dirty="0" spc="-130"/>
              <a:t> </a:t>
            </a:r>
            <a:r>
              <a:rPr dirty="0" spc="-25"/>
              <a:t>сна </a:t>
            </a:r>
            <a:r>
              <a:rPr dirty="0"/>
              <a:t>для</a:t>
            </a:r>
            <a:r>
              <a:rPr dirty="0" spc="-85"/>
              <a:t> </a:t>
            </a:r>
            <a:r>
              <a:rPr dirty="0" spc="-10"/>
              <a:t>дошкольников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919" y="2108454"/>
            <a:ext cx="11902186" cy="26409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1609" rIns="0" bIns="0" rtlCol="0" vert="horz">
            <a:spAutoFit/>
          </a:bodyPr>
          <a:lstStyle/>
          <a:p>
            <a:pPr marL="4058285" marR="5080" indent="-1440815">
              <a:lnSpc>
                <a:spcPts val="3460"/>
              </a:lnSpc>
              <a:spcBef>
                <a:spcPts val="535"/>
              </a:spcBef>
            </a:pPr>
            <a:r>
              <a:rPr dirty="0" sz="3200"/>
              <a:t>Итоговые</a:t>
            </a:r>
            <a:r>
              <a:rPr dirty="0" sz="3200" spc="-185"/>
              <a:t> </a:t>
            </a:r>
            <a:r>
              <a:rPr dirty="0" sz="3200"/>
              <a:t>рекомендации</a:t>
            </a:r>
            <a:r>
              <a:rPr dirty="0" sz="3200" spc="-170"/>
              <a:t> </a:t>
            </a:r>
            <a:r>
              <a:rPr dirty="0" sz="3200" spc="-25"/>
              <a:t>для </a:t>
            </a:r>
            <a:r>
              <a:rPr dirty="0" sz="3200" spc="-10"/>
              <a:t>дошкольников</a:t>
            </a:r>
            <a:endParaRPr sz="32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9097" y="3468331"/>
            <a:ext cx="4108323" cy="271145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628294" y="1442466"/>
            <a:ext cx="10247630" cy="50101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</a:t>
            </a:r>
            <a:r>
              <a:rPr dirty="0" sz="2800" spc="-9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целях</a:t>
            </a:r>
            <a:r>
              <a:rPr dirty="0" sz="28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оптимального</a:t>
            </a:r>
            <a:r>
              <a:rPr dirty="0" sz="28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влияния</a:t>
            </a:r>
            <a:r>
              <a:rPr dirty="0" sz="2800" spc="-9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на</a:t>
            </a:r>
            <a:r>
              <a:rPr dirty="0" sz="28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здоровье</a:t>
            </a:r>
            <a:r>
              <a:rPr dirty="0" sz="2800" spc="-9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следует</a:t>
            </a:r>
            <a:r>
              <a:rPr dirty="0" sz="2800" spc="-9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обеспечить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соблюдение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детьми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0C0C0C"/>
                </a:solidFill>
                <a:latin typeface="Calibri"/>
                <a:cs typeface="Calibri"/>
              </a:rPr>
              <a:t>грудного</a:t>
            </a:r>
            <a:r>
              <a:rPr dirty="0" sz="2800" spc="-9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800" spc="-9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раннего</a:t>
            </a:r>
            <a:r>
              <a:rPr dirty="0" sz="2800" spc="-10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возраста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0C0C0C"/>
                </a:solidFill>
                <a:latin typeface="Calibri"/>
                <a:cs typeface="Calibri"/>
              </a:rPr>
              <a:t>выполнение</a:t>
            </a:r>
            <a:r>
              <a:rPr dirty="0" sz="2800" spc="-65" b="1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0C0C0C"/>
                </a:solidFill>
                <a:latin typeface="Calibri"/>
                <a:cs typeface="Calibri"/>
              </a:rPr>
              <a:t>всех </a:t>
            </a:r>
            <a:r>
              <a:rPr dirty="0" sz="2800" spc="-10" b="1">
                <a:solidFill>
                  <a:srgbClr val="0C0C0C"/>
                </a:solidFill>
                <a:latin typeface="Calibri"/>
                <a:cs typeface="Calibri"/>
              </a:rPr>
              <a:t>рекомендаци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й</a:t>
            </a:r>
            <a:r>
              <a:rPr dirty="0" sz="2800" spc="-9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относительно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физической</a:t>
            </a:r>
            <a:r>
              <a:rPr dirty="0" sz="2800" spc="-11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активности,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20">
                <a:solidFill>
                  <a:srgbClr val="0C0C0C"/>
                </a:solidFill>
                <a:latin typeface="Calibri"/>
                <a:cs typeface="Calibri"/>
              </a:rPr>
              <a:t>малоподвижного</a:t>
            </a:r>
            <a:r>
              <a:rPr dirty="0" sz="28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поведения</a:t>
            </a:r>
            <a:r>
              <a:rPr dirty="0" sz="28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8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сна</a:t>
            </a:r>
            <a:r>
              <a:rPr dirty="0" sz="28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</a:t>
            </a:r>
            <a:r>
              <a:rPr dirty="0" sz="2800" spc="-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течение</a:t>
            </a:r>
            <a:r>
              <a:rPr dirty="0" sz="28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суток.</a:t>
            </a:r>
            <a:endParaRPr sz="2800">
              <a:latin typeface="Calibri"/>
              <a:cs typeface="Calibri"/>
            </a:endParaRPr>
          </a:p>
          <a:p>
            <a:pPr marL="52705" marR="3618865">
              <a:lnSpc>
                <a:spcPct val="100000"/>
              </a:lnSpc>
              <a:spcBef>
                <a:spcPts val="2290"/>
              </a:spcBef>
            </a:pP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Замена</a:t>
            </a:r>
            <a:r>
              <a:rPr dirty="0" sz="28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периодов</a:t>
            </a:r>
            <a:r>
              <a:rPr dirty="0" sz="28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ограничения</a:t>
            </a:r>
            <a:r>
              <a:rPr dirty="0" sz="28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движения</a:t>
            </a:r>
            <a:r>
              <a:rPr dirty="0" sz="28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50">
                <a:solidFill>
                  <a:srgbClr val="0C0C0C"/>
                </a:solidFill>
                <a:latin typeface="Calibri"/>
                <a:cs typeface="Calibri"/>
              </a:rPr>
              <a:t>и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периодов,</a:t>
            </a:r>
            <a:r>
              <a:rPr dirty="0" sz="2800" spc="-12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проводимых</a:t>
            </a:r>
            <a:r>
              <a:rPr dirty="0" sz="2800" spc="-13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перед</a:t>
            </a:r>
            <a:r>
              <a:rPr dirty="0" sz="2800" spc="-12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экраном</a:t>
            </a:r>
            <a:endParaRPr sz="2800">
              <a:latin typeface="Calibri"/>
              <a:cs typeface="Calibri"/>
            </a:endParaRPr>
          </a:p>
          <a:p>
            <a:pPr marL="52705" marR="3781425">
              <a:lnSpc>
                <a:spcPct val="100000"/>
              </a:lnSpc>
            </a:pP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</a:t>
            </a:r>
            <a:r>
              <a:rPr dirty="0" sz="28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0C0C0C"/>
                </a:solidFill>
                <a:latin typeface="Calibri"/>
                <a:cs typeface="Calibri"/>
              </a:rPr>
              <a:t>малоподвижном</a:t>
            </a:r>
            <a:r>
              <a:rPr dirty="0" sz="28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состоянии,</a:t>
            </a:r>
            <a:r>
              <a:rPr dirty="0" sz="28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физической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активностью</a:t>
            </a:r>
            <a:r>
              <a:rPr dirty="0" sz="28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от</a:t>
            </a:r>
            <a:r>
              <a:rPr dirty="0" sz="2800" spc="-9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умеренной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до</a:t>
            </a:r>
            <a:r>
              <a:rPr dirty="0" sz="28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высокой</a:t>
            </a:r>
            <a:endParaRPr sz="2800">
              <a:latin typeface="Calibri"/>
              <a:cs typeface="Calibri"/>
            </a:endParaRPr>
          </a:p>
          <a:p>
            <a:pPr marL="52705" marR="3327400">
              <a:lnSpc>
                <a:spcPct val="100000"/>
              </a:lnSpc>
            </a:pP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интенсивности</a:t>
            </a:r>
            <a:r>
              <a:rPr dirty="0" sz="28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при</a:t>
            </a:r>
            <a:r>
              <a:rPr dirty="0" sz="28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сохранении</a:t>
            </a:r>
            <a:r>
              <a:rPr dirty="0" sz="28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достаточного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времени</a:t>
            </a:r>
            <a:r>
              <a:rPr dirty="0" sz="2800" spc="-6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на</a:t>
            </a:r>
            <a:r>
              <a:rPr dirty="0" sz="28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сон</a:t>
            </a:r>
            <a:r>
              <a:rPr dirty="0" sz="28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C0C0C"/>
                </a:solidFill>
                <a:latin typeface="Calibri"/>
                <a:cs typeface="Calibri"/>
              </a:rPr>
              <a:t>может</a:t>
            </a:r>
            <a:r>
              <a:rPr dirty="0" sz="28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C0C0C"/>
                </a:solidFill>
                <a:latin typeface="Calibri"/>
                <a:cs typeface="Calibri"/>
              </a:rPr>
              <a:t>принести</a:t>
            </a:r>
            <a:endParaRPr sz="280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</a:pPr>
            <a:r>
              <a:rPr dirty="0" sz="2800" spc="-20" b="1">
                <a:solidFill>
                  <a:srgbClr val="0C0C0C"/>
                </a:solidFill>
                <a:latin typeface="Calibri"/>
                <a:cs typeface="Calibri"/>
              </a:rPr>
              <a:t>дополнительную</a:t>
            </a:r>
            <a:r>
              <a:rPr dirty="0" sz="2800" spc="-90" b="1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0C0C0C"/>
                </a:solidFill>
                <a:latin typeface="Calibri"/>
                <a:cs typeface="Calibri"/>
              </a:rPr>
              <a:t>пользу</a:t>
            </a:r>
            <a:r>
              <a:rPr dirty="0" sz="2800" spc="-80" b="1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0C0C0C"/>
                </a:solidFill>
                <a:latin typeface="Calibri"/>
                <a:cs typeface="Calibri"/>
              </a:rPr>
              <a:t>здоровью.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3220720" marR="5080" indent="-1631314">
              <a:lnSpc>
                <a:spcPts val="3890"/>
              </a:lnSpc>
              <a:spcBef>
                <a:spcPts val="585"/>
              </a:spcBef>
            </a:pPr>
            <a:r>
              <a:rPr dirty="0"/>
              <a:t>Ключевые</a:t>
            </a:r>
            <a:r>
              <a:rPr dirty="0" spc="-155"/>
              <a:t> </a:t>
            </a:r>
            <a:r>
              <a:rPr dirty="0"/>
              <a:t>факторы</a:t>
            </a:r>
            <a:r>
              <a:rPr dirty="0" spc="-155"/>
              <a:t> </a:t>
            </a:r>
            <a:r>
              <a:rPr dirty="0"/>
              <a:t>для</a:t>
            </a:r>
            <a:r>
              <a:rPr dirty="0" spc="-145"/>
              <a:t> </a:t>
            </a:r>
            <a:r>
              <a:rPr dirty="0" spc="-10"/>
              <a:t>повышения </a:t>
            </a:r>
            <a:r>
              <a:rPr dirty="0"/>
              <a:t>мотивации</a:t>
            </a:r>
            <a:r>
              <a:rPr dirty="0" spc="-114"/>
              <a:t> </a:t>
            </a:r>
            <a:r>
              <a:rPr dirty="0"/>
              <a:t>к</a:t>
            </a:r>
            <a:r>
              <a:rPr dirty="0" spc="-120"/>
              <a:t> </a:t>
            </a:r>
            <a:r>
              <a:rPr dirty="0" spc="-10"/>
              <a:t>занятиям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96900" y="1614627"/>
            <a:ext cx="11144885" cy="20377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indent="-456565">
              <a:lnSpc>
                <a:spcPts val="2735"/>
              </a:lnSpc>
              <a:spcBef>
                <a:spcPts val="100"/>
              </a:spcBef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уверенность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собственных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30">
                <a:solidFill>
                  <a:srgbClr val="0C0C0C"/>
                </a:solidFill>
                <a:latin typeface="Microsoft Sans Serif"/>
                <a:cs typeface="Microsoft Sans Serif"/>
              </a:rPr>
              <a:t>возможностях</a:t>
            </a:r>
            <a:r>
              <a:rPr dirty="0" sz="2400" spc="-9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заниматься;</a:t>
            </a:r>
            <a:endParaRPr sz="2400">
              <a:latin typeface="Microsoft Sans Serif"/>
              <a:cs typeface="Microsoft Sans Serif"/>
            </a:endParaRPr>
          </a:p>
          <a:p>
            <a:pPr marL="469265" indent="-456565">
              <a:lnSpc>
                <a:spcPts val="2590"/>
              </a:lnSpc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получение</a:t>
            </a:r>
            <a:r>
              <a:rPr dirty="0" sz="2400" spc="-9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удовольствия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от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занятий;</a:t>
            </a:r>
            <a:endParaRPr sz="2400">
              <a:latin typeface="Microsoft Sans Serif"/>
              <a:cs typeface="Microsoft Sans Serif"/>
            </a:endParaRPr>
          </a:p>
          <a:p>
            <a:pPr marL="469265" indent="-456565">
              <a:lnSpc>
                <a:spcPts val="2590"/>
              </a:lnSpc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понимание,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что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польза</a:t>
            </a:r>
            <a:r>
              <a:rPr dirty="0" sz="2400" spc="-10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от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тренировок</a:t>
            </a:r>
            <a:r>
              <a:rPr dirty="0" sz="24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перевешивает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все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доводы</a:t>
            </a:r>
            <a:r>
              <a:rPr dirty="0" sz="2400" spc="-10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«против»;</a:t>
            </a:r>
            <a:endParaRPr sz="2400">
              <a:latin typeface="Microsoft Sans Serif"/>
              <a:cs typeface="Microsoft Sans Serif"/>
            </a:endParaRPr>
          </a:p>
          <a:p>
            <a:pPr marL="469265" indent="-456565">
              <a:lnSpc>
                <a:spcPts val="2590"/>
              </a:lnSpc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наличие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социальной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30">
                <a:solidFill>
                  <a:srgbClr val="0C0C0C"/>
                </a:solidFill>
                <a:latin typeface="Microsoft Sans Serif"/>
                <a:cs typeface="Microsoft Sans Serif"/>
              </a:rPr>
              <a:t>поддержки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(от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членов</a:t>
            </a:r>
            <a:r>
              <a:rPr dirty="0" sz="24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семьи,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друзей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коллег);</a:t>
            </a:r>
            <a:endParaRPr sz="2400">
              <a:latin typeface="Microsoft Sans Serif"/>
              <a:cs typeface="Microsoft Sans Serif"/>
            </a:endParaRPr>
          </a:p>
          <a:p>
            <a:pPr marL="469265" indent="-456565">
              <a:lnSpc>
                <a:spcPts val="2595"/>
              </a:lnSpc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активная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позиция</a:t>
            </a:r>
            <a:r>
              <a:rPr dirty="0" sz="2400" spc="-9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Microsoft Sans Serif"/>
                <a:cs typeface="Microsoft Sans Serif"/>
              </a:rPr>
              <a:t>поддержка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преподавателей,</a:t>
            </a:r>
            <a:r>
              <a:rPr dirty="0" sz="24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тренеров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>
                <a:solidFill>
                  <a:srgbClr val="0C0C0C"/>
                </a:solidFill>
                <a:latin typeface="Microsoft Sans Serif"/>
                <a:cs typeface="Microsoft Sans Serif"/>
              </a:rPr>
              <a:t>врачей</a:t>
            </a:r>
            <a:r>
              <a:rPr dirty="0" sz="24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50">
                <a:solidFill>
                  <a:srgbClr val="0C0C0C"/>
                </a:solidFill>
                <a:latin typeface="Microsoft Sans Serif"/>
                <a:cs typeface="Microsoft Sans Serif"/>
              </a:rPr>
              <a:t>в</a:t>
            </a:r>
            <a:endParaRPr sz="2400">
              <a:latin typeface="Microsoft Sans Serif"/>
              <a:cs typeface="Microsoft Sans Serif"/>
            </a:endParaRPr>
          </a:p>
          <a:p>
            <a:pPr marL="469900">
              <a:lnSpc>
                <a:spcPts val="2735"/>
              </a:lnSpc>
            </a:pP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повышении</a:t>
            </a:r>
            <a:r>
              <a:rPr dirty="0" sz="24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Microsoft Sans Serif"/>
                <a:cs typeface="Microsoft Sans Serif"/>
              </a:rPr>
              <a:t>физической</a:t>
            </a:r>
            <a:r>
              <a:rPr dirty="0" sz="2400" spc="-8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Microsoft Sans Serif"/>
                <a:cs typeface="Microsoft Sans Serif"/>
              </a:rPr>
              <a:t>активности.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1914" y="3952989"/>
            <a:ext cx="4051045" cy="23020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7200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8073008" y="2585085"/>
            <a:ext cx="3387725" cy="198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1270">
              <a:lnSpc>
                <a:spcPct val="106900"/>
              </a:lnSpc>
              <a:spcBef>
                <a:spcPts val="90"/>
              </a:spcBef>
            </a:pPr>
            <a:r>
              <a:rPr dirty="0" sz="2400" spc="-250">
                <a:latin typeface="Microsoft Sans Serif"/>
                <a:cs typeface="Microsoft Sans Serif"/>
              </a:rPr>
              <a:t>для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65">
                <a:latin typeface="Microsoft Sans Serif"/>
                <a:cs typeface="Microsoft Sans Serif"/>
              </a:rPr>
              <a:t>улучшения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здоровья </a:t>
            </a:r>
            <a:r>
              <a:rPr dirty="0" sz="2400" spc="-254">
                <a:latin typeface="Microsoft Sans Serif"/>
                <a:cs typeface="Microsoft Sans Serif"/>
              </a:rPr>
              <a:t>населения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50">
                <a:latin typeface="Microsoft Sans Serif"/>
                <a:cs typeface="Microsoft Sans Serif"/>
              </a:rPr>
              <a:t>и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270">
                <a:latin typeface="Microsoft Sans Serif"/>
                <a:cs typeface="Microsoft Sans Serif"/>
              </a:rPr>
              <a:t>снижения</a:t>
            </a:r>
            <a:r>
              <a:rPr dirty="0" sz="2400" spc="-90">
                <a:latin typeface="Microsoft Sans Serif"/>
                <a:cs typeface="Microsoft Sans Serif"/>
              </a:rPr>
              <a:t> </a:t>
            </a:r>
            <a:r>
              <a:rPr dirty="0" sz="2400" spc="-280">
                <a:latin typeface="Microsoft Sans Serif"/>
                <a:cs typeface="Microsoft Sans Serif"/>
              </a:rPr>
              <a:t>риска </a:t>
            </a:r>
            <a:r>
              <a:rPr dirty="0" sz="2400" spc="-254">
                <a:latin typeface="Microsoft Sans Serif"/>
                <a:cs typeface="Microsoft Sans Serif"/>
              </a:rPr>
              <a:t>развития</a:t>
            </a:r>
            <a:r>
              <a:rPr dirty="0" sz="2400" spc="-15">
                <a:latin typeface="Microsoft Sans Serif"/>
                <a:cs typeface="Microsoft Sans Serif"/>
              </a:rPr>
              <a:t> </a:t>
            </a:r>
            <a:r>
              <a:rPr dirty="0" sz="2400" spc="-275">
                <a:latin typeface="Microsoft Sans Serif"/>
                <a:cs typeface="Microsoft Sans Serif"/>
              </a:rPr>
              <a:t>хронических</a:t>
            </a:r>
            <a:endParaRPr sz="2400">
              <a:latin typeface="Microsoft Sans Serif"/>
              <a:cs typeface="Microsoft Sans Serif"/>
            </a:endParaRPr>
          </a:p>
          <a:p>
            <a:pPr algn="ctr" marL="684530" marR="675005">
              <a:lnSpc>
                <a:spcPts val="3090"/>
              </a:lnSpc>
              <a:spcBef>
                <a:spcPts val="95"/>
              </a:spcBef>
            </a:pPr>
            <a:r>
              <a:rPr dirty="0" sz="2400" spc="-280">
                <a:latin typeface="Microsoft Sans Serif"/>
                <a:cs typeface="Microsoft Sans Serif"/>
              </a:rPr>
              <a:t>неинфекционных </a:t>
            </a:r>
            <a:r>
              <a:rPr dirty="0" sz="2400" spc="-170">
                <a:latin typeface="Microsoft Sans Serif"/>
                <a:cs typeface="Microsoft Sans Serif"/>
              </a:rPr>
              <a:t>заболеваний.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4435" y="1672589"/>
            <a:ext cx="5759069" cy="483298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11832" y="301497"/>
            <a:ext cx="870458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85622"/>
                </a:solidFill>
              </a:rPr>
              <a:t>Повышение</a:t>
            </a:r>
            <a:r>
              <a:rPr dirty="0" spc="-100">
                <a:solidFill>
                  <a:srgbClr val="385622"/>
                </a:solidFill>
              </a:rPr>
              <a:t> </a:t>
            </a:r>
            <a:r>
              <a:rPr dirty="0">
                <a:solidFill>
                  <a:srgbClr val="385622"/>
                </a:solidFill>
              </a:rPr>
              <a:t>физической</a:t>
            </a:r>
            <a:r>
              <a:rPr dirty="0" spc="-105">
                <a:solidFill>
                  <a:srgbClr val="385622"/>
                </a:solidFill>
              </a:rPr>
              <a:t> </a:t>
            </a:r>
            <a:r>
              <a:rPr dirty="0">
                <a:solidFill>
                  <a:srgbClr val="385622"/>
                </a:solidFill>
              </a:rPr>
              <a:t>активности</a:t>
            </a:r>
            <a:r>
              <a:rPr dirty="0" spc="-85">
                <a:solidFill>
                  <a:srgbClr val="385622"/>
                </a:solidFill>
              </a:rPr>
              <a:t> </a:t>
            </a:r>
            <a:r>
              <a:rPr dirty="0" spc="-50">
                <a:solidFill>
                  <a:srgbClr val="385622"/>
                </a:solidFill>
              </a:rPr>
              <a:t>– </a:t>
            </a:r>
            <a:r>
              <a:rPr dirty="0">
                <a:solidFill>
                  <a:srgbClr val="385622"/>
                </a:solidFill>
              </a:rPr>
              <a:t>приоритетная</a:t>
            </a:r>
            <a:r>
              <a:rPr dirty="0" spc="-140">
                <a:solidFill>
                  <a:srgbClr val="385622"/>
                </a:solidFill>
              </a:rPr>
              <a:t> </a:t>
            </a:r>
            <a:r>
              <a:rPr dirty="0">
                <a:solidFill>
                  <a:srgbClr val="385622"/>
                </a:solidFill>
              </a:rPr>
              <a:t>задача</a:t>
            </a:r>
            <a:r>
              <a:rPr dirty="0" spc="-170">
                <a:solidFill>
                  <a:srgbClr val="385622"/>
                </a:solidFill>
              </a:rPr>
              <a:t> </a:t>
            </a:r>
            <a:r>
              <a:rPr dirty="0">
                <a:solidFill>
                  <a:srgbClr val="385622"/>
                </a:solidFill>
              </a:rPr>
              <a:t>во</a:t>
            </a:r>
            <a:r>
              <a:rPr dirty="0" spc="-150">
                <a:solidFill>
                  <a:srgbClr val="385622"/>
                </a:solidFill>
              </a:rPr>
              <a:t> </a:t>
            </a:r>
            <a:r>
              <a:rPr dirty="0">
                <a:solidFill>
                  <a:srgbClr val="385622"/>
                </a:solidFill>
              </a:rPr>
              <a:t>всем</a:t>
            </a:r>
            <a:r>
              <a:rPr dirty="0" spc="-150">
                <a:solidFill>
                  <a:srgbClr val="385622"/>
                </a:solidFill>
              </a:rPr>
              <a:t> </a:t>
            </a:r>
            <a:r>
              <a:rPr dirty="0" spc="-20">
                <a:solidFill>
                  <a:srgbClr val="385622"/>
                </a:solidFill>
              </a:rPr>
              <a:t>мире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6476" y="190880"/>
            <a:ext cx="8860790" cy="118364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2002789" marR="5080" indent="-1990725">
              <a:lnSpc>
                <a:spcPts val="4320"/>
              </a:lnSpc>
              <a:spcBef>
                <a:spcPts val="640"/>
              </a:spcBef>
            </a:pPr>
            <a:r>
              <a:rPr dirty="0" sz="4000" spc="-10"/>
              <a:t>Физическая</a:t>
            </a:r>
            <a:r>
              <a:rPr dirty="0" sz="4000" spc="-180"/>
              <a:t> </a:t>
            </a:r>
            <a:r>
              <a:rPr dirty="0" sz="4000"/>
              <a:t>активность</a:t>
            </a:r>
            <a:r>
              <a:rPr dirty="0" sz="4000" spc="-175"/>
              <a:t> </a:t>
            </a:r>
            <a:r>
              <a:rPr dirty="0" sz="4000"/>
              <a:t>для</a:t>
            </a:r>
            <a:r>
              <a:rPr dirty="0" sz="4000" spc="-200"/>
              <a:t> </a:t>
            </a:r>
            <a:r>
              <a:rPr dirty="0" sz="4000" spc="-10"/>
              <a:t>детей: рекомендации</a:t>
            </a:r>
            <a:r>
              <a:rPr dirty="0" sz="4000" spc="-180"/>
              <a:t> </a:t>
            </a:r>
            <a:r>
              <a:rPr dirty="0" sz="4000" spc="-25"/>
              <a:t>ВОЗ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212547" y="1576196"/>
            <a:ext cx="8141970" cy="497649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354965" marR="76835" indent="-342900">
              <a:lnSpc>
                <a:spcPts val="2590"/>
              </a:lnSpc>
              <a:spcBef>
                <a:spcPts val="4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Регулярная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физическая</a:t>
            </a:r>
            <a:r>
              <a:rPr dirty="0" sz="24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активность</a:t>
            </a:r>
            <a:r>
              <a:rPr dirty="0" sz="24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приносит</a:t>
            </a:r>
            <a:r>
              <a:rPr dirty="0" sz="24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значительную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пользу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физическому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4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психическому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здоровью.</a:t>
            </a:r>
            <a:endParaRPr sz="2400">
              <a:latin typeface="Calibri"/>
              <a:cs typeface="Calibri"/>
            </a:endParaRPr>
          </a:p>
          <a:p>
            <a:pPr marL="354965" marR="93345" indent="-342900">
              <a:lnSpc>
                <a:spcPct val="90100"/>
              </a:lnSpc>
              <a:spcBef>
                <a:spcPts val="76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У</a:t>
            </a:r>
            <a:r>
              <a:rPr dirty="0" sz="24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детей</a:t>
            </a:r>
            <a:r>
              <a:rPr dirty="0" sz="2400" spc="-3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4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подростков</a:t>
            </a:r>
            <a:r>
              <a:rPr dirty="0" sz="24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физическая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активность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улучшает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состояние</a:t>
            </a:r>
            <a:r>
              <a:rPr dirty="0" sz="2400" spc="-10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костной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системы,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способствует</a:t>
            </a:r>
            <a:r>
              <a:rPr dirty="0" sz="2400" spc="-114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здоровому</a:t>
            </a:r>
            <a:r>
              <a:rPr dirty="0" sz="2400" spc="-10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росту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4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развитию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мышц,</a:t>
            </a:r>
            <a:r>
              <a:rPr dirty="0" sz="2400" spc="-3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а</a:t>
            </a:r>
            <a:r>
              <a:rPr dirty="0" sz="24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также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стимулирует</a:t>
            </a:r>
            <a:r>
              <a:rPr dirty="0" sz="2400" spc="-6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моторное</a:t>
            </a:r>
            <a:r>
              <a:rPr dirty="0" sz="2400" spc="-3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590"/>
              </a:lnSpc>
            </a:pP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когнитивное</a:t>
            </a:r>
            <a:r>
              <a:rPr dirty="0" sz="24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развитие.</a:t>
            </a:r>
            <a:endParaRPr sz="2400">
              <a:latin typeface="Calibri"/>
              <a:cs typeface="Calibri"/>
            </a:endParaRPr>
          </a:p>
          <a:p>
            <a:pPr marL="354965" marR="1130300" indent="-342900">
              <a:lnSpc>
                <a:spcPts val="2590"/>
              </a:lnSpc>
              <a:spcBef>
                <a:spcPts val="84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Рекомендуемые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уровни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физической</a:t>
            </a:r>
            <a:r>
              <a:rPr dirty="0" sz="24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активности</a:t>
            </a:r>
            <a:r>
              <a:rPr dirty="0" sz="24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0C0C0C"/>
                </a:solidFill>
                <a:latin typeface="Calibri"/>
                <a:cs typeface="Calibri"/>
              </a:rPr>
              <a:t>не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соблюдают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31%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взрослых</a:t>
            </a:r>
            <a:r>
              <a:rPr dirty="0" sz="24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4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80%</a:t>
            </a:r>
            <a:r>
              <a:rPr dirty="0" sz="2400" spc="-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подростков.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8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Регулярная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физическая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активность</a:t>
            </a:r>
            <a:r>
              <a:rPr dirty="0" sz="2400" spc="-6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соотносится</a:t>
            </a:r>
            <a:r>
              <a:rPr dirty="0" sz="2400" spc="-8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у</a:t>
            </a:r>
            <a:r>
              <a:rPr dirty="0" sz="24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детей</a:t>
            </a:r>
            <a:r>
              <a:rPr dirty="0" sz="2400" spc="-6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и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подростков</a:t>
            </a:r>
            <a:r>
              <a:rPr dirty="0" sz="24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—</a:t>
            </a:r>
            <a:r>
              <a:rPr dirty="0" sz="2400" spc="-6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</a:t>
            </a:r>
            <a:r>
              <a:rPr dirty="0" sz="24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улучшением</a:t>
            </a:r>
            <a:r>
              <a:rPr dirty="0" sz="24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физической</a:t>
            </a:r>
            <a:r>
              <a:rPr dirty="0" sz="24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формы,</a:t>
            </a:r>
            <a:r>
              <a:rPr dirty="0" sz="24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состояния </a:t>
            </a:r>
            <a:r>
              <a:rPr dirty="0" sz="2400" spc="-20">
                <a:solidFill>
                  <a:srgbClr val="0C0C0C"/>
                </a:solidFill>
                <a:latin typeface="Calibri"/>
                <a:cs typeface="Calibri"/>
              </a:rPr>
              <a:t>кардиометаболического</a:t>
            </a:r>
            <a:r>
              <a:rPr dirty="0" sz="2400" spc="-5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здоровья,</a:t>
            </a:r>
            <a:r>
              <a:rPr dirty="0" sz="2400" spc="-3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состояния</a:t>
            </a:r>
            <a:r>
              <a:rPr dirty="0" sz="2400" spc="-4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костной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415"/>
              </a:lnSpc>
            </a:pP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системы,</a:t>
            </a:r>
            <a:r>
              <a:rPr dirty="0" sz="24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когнитивных</a:t>
            </a:r>
            <a:r>
              <a:rPr dirty="0" sz="24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показателей,</a:t>
            </a:r>
            <a:r>
              <a:rPr dirty="0" sz="2400" spc="-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состояния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595"/>
              </a:lnSpc>
            </a:pP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психического</a:t>
            </a:r>
            <a:r>
              <a:rPr dirty="0" sz="2400" spc="-8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здоровья</a:t>
            </a:r>
            <a:r>
              <a:rPr dirty="0" sz="2400" spc="-7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0C0C0C"/>
                </a:solidFill>
                <a:latin typeface="Calibri"/>
                <a:cs typeface="Calibri"/>
              </a:rPr>
              <a:t>и</a:t>
            </a:r>
            <a:r>
              <a:rPr dirty="0" sz="24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уменьшением</a:t>
            </a:r>
            <a:r>
              <a:rPr dirty="0" sz="2400" spc="-5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жировых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ts val="2735"/>
              </a:lnSpc>
            </a:pPr>
            <a:r>
              <a:rPr dirty="0" sz="2400" spc="-10">
                <a:solidFill>
                  <a:srgbClr val="0C0C0C"/>
                </a:solidFill>
                <a:latin typeface="Calibri"/>
                <a:cs typeface="Calibri"/>
              </a:rPr>
              <a:t>отложений.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481377" y="1757286"/>
            <a:ext cx="3595370" cy="4462145"/>
            <a:chOff x="8481377" y="1757286"/>
            <a:chExt cx="3595370" cy="446214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90839" y="1766811"/>
              <a:ext cx="3575939" cy="444271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486140" y="1762048"/>
              <a:ext cx="3585845" cy="4452620"/>
            </a:xfrm>
            <a:custGeom>
              <a:avLst/>
              <a:gdLst/>
              <a:ahLst/>
              <a:cxnLst/>
              <a:rect l="l" t="t" r="r" b="b"/>
              <a:pathLst>
                <a:path w="3585845" h="4452620">
                  <a:moveTo>
                    <a:pt x="0" y="4452239"/>
                  </a:moveTo>
                  <a:lnTo>
                    <a:pt x="3585463" y="4452239"/>
                  </a:lnTo>
                  <a:lnTo>
                    <a:pt x="3585463" y="0"/>
                  </a:lnTo>
                  <a:lnTo>
                    <a:pt x="0" y="0"/>
                  </a:lnTo>
                  <a:lnTo>
                    <a:pt x="0" y="4452239"/>
                  </a:lnTo>
                  <a:close/>
                </a:path>
              </a:pathLst>
            </a:custGeom>
            <a:ln w="9525">
              <a:solidFill>
                <a:srgbClr val="0C0C0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5058" y="154685"/>
            <a:ext cx="7238365" cy="1068705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890269" marR="5080" indent="-878205">
              <a:lnSpc>
                <a:spcPts val="3890"/>
              </a:lnSpc>
              <a:spcBef>
                <a:spcPts val="585"/>
              </a:spcBef>
            </a:pPr>
            <a:r>
              <a:rPr dirty="0"/>
              <a:t>Польза</a:t>
            </a:r>
            <a:r>
              <a:rPr dirty="0" spc="-185"/>
              <a:t> </a:t>
            </a:r>
            <a:r>
              <a:rPr dirty="0"/>
              <a:t>физической</a:t>
            </a:r>
            <a:r>
              <a:rPr dirty="0" spc="-204"/>
              <a:t> </a:t>
            </a:r>
            <a:r>
              <a:rPr dirty="0" spc="-10"/>
              <a:t>активности </a:t>
            </a:r>
            <a:r>
              <a:rPr dirty="0"/>
              <a:t>для</a:t>
            </a:r>
            <a:r>
              <a:rPr dirty="0" spc="-40"/>
              <a:t> </a:t>
            </a:r>
            <a:r>
              <a:rPr dirty="0"/>
              <a:t>детей</a:t>
            </a:r>
            <a:r>
              <a:rPr dirty="0" spc="-40"/>
              <a:t> </a:t>
            </a:r>
            <a:r>
              <a:rPr dirty="0"/>
              <a:t>и</a:t>
            </a:r>
            <a:r>
              <a:rPr dirty="0" spc="-20"/>
              <a:t> </a:t>
            </a:r>
            <a:r>
              <a:rPr dirty="0" spc="-10"/>
              <a:t>подростков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86257" y="1810257"/>
            <a:ext cx="8541385" cy="3710304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just" marL="469900" marR="1412240" indent="-457200">
              <a:lnSpc>
                <a:spcPts val="2160"/>
              </a:lnSpc>
              <a:spcBef>
                <a:spcPts val="375"/>
              </a:spcBef>
              <a:buAutoNum type="arabicPeriod"/>
              <a:tabLst>
                <a:tab pos="469900" algn="l"/>
                <a:tab pos="472440" algn="l"/>
              </a:tabLst>
            </a:pPr>
            <a:r>
              <a:rPr dirty="0" sz="2000">
                <a:solidFill>
                  <a:srgbClr val="78AA3E"/>
                </a:solidFill>
                <a:latin typeface="Microsoft Sans Serif"/>
                <a:cs typeface="Microsoft Sans Serif"/>
              </a:rPr>
              <a:t>	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Улучшение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физических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качеств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">
                <a:solidFill>
                  <a:srgbClr val="0C0C0C"/>
                </a:solidFill>
                <a:latin typeface="Microsoft Sans Serif"/>
                <a:cs typeface="Microsoft Sans Serif"/>
              </a:rPr>
              <a:t>показателей</a:t>
            </a:r>
            <a:r>
              <a:rPr dirty="0" sz="20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здоровья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(выносливость,</a:t>
            </a:r>
            <a:r>
              <a:rPr dirty="0" sz="20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сила,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гибкость,</a:t>
            </a:r>
            <a:r>
              <a:rPr dirty="0" sz="20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быстрота,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ловкость)</a:t>
            </a:r>
            <a:endParaRPr sz="2000">
              <a:latin typeface="Microsoft Sans Serif"/>
              <a:cs typeface="Microsoft Sans Serif"/>
            </a:endParaRPr>
          </a:p>
          <a:p>
            <a:pPr algn="just" marL="469900" marR="1137285" indent="-457200">
              <a:lnSpc>
                <a:spcPct val="90100"/>
              </a:lnSpc>
              <a:spcBef>
                <a:spcPts val="960"/>
              </a:spcBef>
              <a:buAutoNum type="arabicPeriod"/>
              <a:tabLst>
                <a:tab pos="469900" algn="l"/>
                <a:tab pos="472440" algn="l"/>
              </a:tabLst>
            </a:pPr>
            <a:r>
              <a:rPr dirty="0" sz="2000">
                <a:solidFill>
                  <a:srgbClr val="78AA3E"/>
                </a:solidFill>
                <a:latin typeface="Microsoft Sans Serif"/>
                <a:cs typeface="Microsoft Sans Serif"/>
              </a:rPr>
              <a:t>	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Улучшение</a:t>
            </a:r>
            <a:r>
              <a:rPr dirty="0" sz="20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">
                <a:solidFill>
                  <a:srgbClr val="0C0C0C"/>
                </a:solidFill>
                <a:latin typeface="Microsoft Sans Serif"/>
                <a:cs typeface="Microsoft Sans Serif"/>
              </a:rPr>
              <a:t>показателей</a:t>
            </a:r>
            <a:r>
              <a:rPr dirty="0" sz="2000" spc="-3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">
                <a:solidFill>
                  <a:srgbClr val="0C0C0C"/>
                </a:solidFill>
                <a:latin typeface="Microsoft Sans Serif"/>
                <a:cs typeface="Microsoft Sans Serif"/>
              </a:rPr>
              <a:t>кардиометаболического</a:t>
            </a:r>
            <a:r>
              <a:rPr dirty="0" sz="20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здоровья (артериальное</a:t>
            </a:r>
            <a:r>
              <a:rPr dirty="0" sz="20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давление,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уровень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холестерина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000" spc="-2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глюкозы, инсулинорезистентность)</a:t>
            </a:r>
            <a:endParaRPr sz="2000">
              <a:latin typeface="Microsoft Sans Serif"/>
              <a:cs typeface="Microsoft Sans Serif"/>
            </a:endParaRPr>
          </a:p>
          <a:p>
            <a:pPr algn="just" marL="472440" indent="-459740">
              <a:lnSpc>
                <a:spcPct val="100000"/>
              </a:lnSpc>
              <a:spcBef>
                <a:spcPts val="770"/>
              </a:spcBef>
              <a:buClr>
                <a:srgbClr val="78AA3E"/>
              </a:buClr>
              <a:buAutoNum type="arabicPeriod"/>
              <a:tabLst>
                <a:tab pos="472440" algn="l"/>
              </a:tabLst>
            </a:pP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Улучшение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качества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костной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системы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000" spc="-4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5">
                <a:solidFill>
                  <a:srgbClr val="0C0C0C"/>
                </a:solidFill>
                <a:latin typeface="Microsoft Sans Serif"/>
                <a:cs typeface="Microsoft Sans Serif"/>
              </a:rPr>
              <a:t>мышечного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тонуса</a:t>
            </a:r>
            <a:endParaRPr sz="20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ts val="2160"/>
              </a:lnSpc>
              <a:spcBef>
                <a:spcPts val="1025"/>
              </a:spcBef>
              <a:buClr>
                <a:srgbClr val="78AA3E"/>
              </a:buClr>
              <a:buAutoNum type="arabicPeriod"/>
              <a:tabLst>
                <a:tab pos="469900" algn="l"/>
              </a:tabLst>
            </a:pP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Развитие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когнитивных</a:t>
            </a:r>
            <a:r>
              <a:rPr dirty="0" sz="20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способностей</a:t>
            </a:r>
            <a:r>
              <a:rPr dirty="0" sz="20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5">
                <a:solidFill>
                  <a:srgbClr val="0C0C0C"/>
                </a:solidFill>
                <a:latin typeface="Microsoft Sans Serif"/>
                <a:cs typeface="Microsoft Sans Serif"/>
              </a:rPr>
              <a:t>(академическая</a:t>
            </a:r>
            <a:r>
              <a:rPr dirty="0" sz="20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успеваемость,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способность</a:t>
            </a:r>
            <a:r>
              <a:rPr dirty="0" sz="2000" spc="-10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к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целенаправленной</a:t>
            </a:r>
            <a:r>
              <a:rPr dirty="0" sz="20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деятельности,</a:t>
            </a:r>
            <a:r>
              <a:rPr dirty="0" sz="20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запоминание)</a:t>
            </a:r>
            <a:endParaRPr sz="2000">
              <a:latin typeface="Microsoft Sans Serif"/>
              <a:cs typeface="Microsoft Sans Serif"/>
            </a:endParaRPr>
          </a:p>
          <a:p>
            <a:pPr marL="469900" marR="970280" indent="-457200">
              <a:lnSpc>
                <a:spcPts val="2160"/>
              </a:lnSpc>
              <a:spcBef>
                <a:spcPts val="1000"/>
              </a:spcBef>
              <a:buClr>
                <a:srgbClr val="78AA3E"/>
              </a:buClr>
              <a:buAutoNum type="arabicPeriod"/>
              <a:tabLst>
                <a:tab pos="469900" algn="l"/>
              </a:tabLst>
            </a:pP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Улучшение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психического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здоровья</a:t>
            </a:r>
            <a:r>
              <a:rPr dirty="0" sz="2000" spc="-5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(уменьшение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симптомов депрессии)</a:t>
            </a:r>
            <a:endParaRPr sz="20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spcBef>
                <a:spcPts val="735"/>
              </a:spcBef>
              <a:buClr>
                <a:srgbClr val="78AA3E"/>
              </a:buClr>
              <a:buAutoNum type="arabicPeriod"/>
              <a:tabLst>
                <a:tab pos="469265" algn="l"/>
              </a:tabLst>
            </a:pP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Снижение</a:t>
            </a:r>
            <a:r>
              <a:rPr dirty="0" sz="2000" spc="-8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степени</a:t>
            </a:r>
            <a:r>
              <a:rPr dirty="0" sz="2000" spc="-6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ожирения</a:t>
            </a:r>
            <a:r>
              <a:rPr dirty="0" sz="2000" spc="-7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>
                <a:solidFill>
                  <a:srgbClr val="0C0C0C"/>
                </a:solidFill>
                <a:latin typeface="Microsoft Sans Serif"/>
                <a:cs typeface="Microsoft Sans Serif"/>
              </a:rPr>
              <a:t>и</a:t>
            </a:r>
            <a:r>
              <a:rPr dirty="0" sz="2000" spc="-4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0">
                <a:solidFill>
                  <a:srgbClr val="0C0C0C"/>
                </a:solidFill>
                <a:latin typeface="Microsoft Sans Serif"/>
                <a:cs typeface="Microsoft Sans Serif"/>
              </a:rPr>
              <a:t>удержание</a:t>
            </a:r>
            <a:r>
              <a:rPr dirty="0" sz="2000" spc="-65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оптимального</a:t>
            </a:r>
            <a:r>
              <a:rPr dirty="0" sz="2000" spc="-70">
                <a:solidFill>
                  <a:srgbClr val="0C0C0C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0">
                <a:solidFill>
                  <a:srgbClr val="0C0C0C"/>
                </a:solidFill>
                <a:latin typeface="Microsoft Sans Serif"/>
                <a:cs typeface="Microsoft Sans Serif"/>
              </a:rPr>
              <a:t>веса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2207005"/>
            <a:ext cx="2853563" cy="35670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"/>
            <a:ext cx="2095627" cy="5962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6192" y="2573527"/>
            <a:ext cx="7293609" cy="118364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 sz="4000" spc="-10">
                <a:solidFill>
                  <a:srgbClr val="78AA3E"/>
                </a:solidFill>
              </a:rPr>
              <a:t>ОПРЕДЕЛЕНИЕ</a:t>
            </a:r>
            <a:r>
              <a:rPr dirty="0" sz="4000" spc="-145">
                <a:solidFill>
                  <a:srgbClr val="78AA3E"/>
                </a:solidFill>
              </a:rPr>
              <a:t> </a:t>
            </a:r>
            <a:r>
              <a:rPr dirty="0" sz="4000">
                <a:solidFill>
                  <a:srgbClr val="78AA3E"/>
                </a:solidFill>
              </a:rPr>
              <a:t>И</a:t>
            </a:r>
            <a:r>
              <a:rPr dirty="0" sz="4000" spc="-140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НОРМЫ ФИЗИЧЕСКОЙ</a:t>
            </a:r>
            <a:r>
              <a:rPr dirty="0" sz="4000" spc="-210">
                <a:solidFill>
                  <a:srgbClr val="78AA3E"/>
                </a:solidFill>
              </a:rPr>
              <a:t> </a:t>
            </a:r>
            <a:r>
              <a:rPr dirty="0" sz="4000" spc="-10">
                <a:solidFill>
                  <a:srgbClr val="78AA3E"/>
                </a:solidFill>
              </a:rPr>
              <a:t>АКТИВНОСТИ</a:t>
            </a:r>
            <a:endParaRPr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6504" y="82677"/>
            <a:ext cx="838708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470660" marR="5080" indent="-1458595">
              <a:lnSpc>
                <a:spcPts val="3890"/>
              </a:lnSpc>
              <a:spcBef>
                <a:spcPts val="585"/>
              </a:spcBef>
            </a:pPr>
            <a:r>
              <a:rPr dirty="0"/>
              <a:t>Тренировки</a:t>
            </a:r>
            <a:r>
              <a:rPr dirty="0" spc="-90"/>
              <a:t> </a:t>
            </a:r>
            <a:r>
              <a:rPr dirty="0"/>
              <a:t>–</a:t>
            </a:r>
            <a:r>
              <a:rPr dirty="0" spc="-100"/>
              <a:t> </a:t>
            </a:r>
            <a:r>
              <a:rPr dirty="0"/>
              <a:t>это</a:t>
            </a:r>
            <a:r>
              <a:rPr dirty="0" spc="-95"/>
              <a:t> </a:t>
            </a:r>
            <a:r>
              <a:rPr dirty="0"/>
              <a:t>один</a:t>
            </a:r>
            <a:r>
              <a:rPr dirty="0" spc="-80"/>
              <a:t> </a:t>
            </a:r>
            <a:r>
              <a:rPr dirty="0"/>
              <a:t>из</a:t>
            </a:r>
            <a:r>
              <a:rPr dirty="0" spc="-105"/>
              <a:t> </a:t>
            </a:r>
            <a:r>
              <a:rPr dirty="0" spc="-10"/>
              <a:t>вариантов </a:t>
            </a:r>
            <a:r>
              <a:rPr dirty="0"/>
              <a:t>физической</a:t>
            </a:r>
            <a:r>
              <a:rPr dirty="0" spc="-170"/>
              <a:t> </a:t>
            </a:r>
            <a:r>
              <a:rPr dirty="0" spc="-10"/>
              <a:t>активности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08203" y="1653362"/>
            <a:ext cx="8735060" cy="416560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241300" marR="5080" indent="-228600">
              <a:lnSpc>
                <a:spcPts val="2590"/>
              </a:lnSpc>
              <a:spcBef>
                <a:spcPts val="430"/>
              </a:spcBef>
              <a:buClr>
                <a:srgbClr val="78AA3E"/>
              </a:buClr>
              <a:buFont typeface="Microsoft Sans Serif"/>
              <a:buChar char="•"/>
              <a:tabLst>
                <a:tab pos="241300" algn="l"/>
              </a:tabLst>
            </a:pPr>
            <a:r>
              <a:rPr dirty="0" sz="2400" b="1">
                <a:latin typeface="Arial"/>
                <a:cs typeface="Arial"/>
              </a:rPr>
              <a:t>Физическая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активность</a:t>
            </a:r>
            <a:r>
              <a:rPr dirty="0" sz="2400" spc="-25" b="1">
                <a:latin typeface="Arial"/>
                <a:cs typeface="Arial"/>
              </a:rPr>
              <a:t> </a:t>
            </a:r>
            <a:r>
              <a:rPr dirty="0" sz="2400" spc="985">
                <a:latin typeface="Microsoft Sans Serif"/>
                <a:cs typeface="Microsoft Sans Serif"/>
              </a:rPr>
              <a:t>—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любое</a:t>
            </a:r>
            <a:r>
              <a:rPr dirty="0" sz="2400" spc="-5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движение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тела, </a:t>
            </a:r>
            <a:r>
              <a:rPr dirty="0" sz="2400" spc="-25">
                <a:latin typeface="Microsoft Sans Serif"/>
                <a:cs typeface="Microsoft Sans Serif"/>
              </a:rPr>
              <a:t>производимое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35">
                <a:latin typeface="Microsoft Sans Serif"/>
                <a:cs typeface="Microsoft Sans Serif"/>
              </a:rPr>
              <a:t>скелетными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мышцами,</a:t>
            </a:r>
            <a:r>
              <a:rPr dirty="0" sz="2400" spc="-95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которое</a:t>
            </a:r>
            <a:r>
              <a:rPr dirty="0" sz="2400" spc="-6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требует </a:t>
            </a:r>
            <a:r>
              <a:rPr dirty="0" sz="2400">
                <a:latin typeface="Microsoft Sans Serif"/>
                <a:cs typeface="Microsoft Sans Serif"/>
              </a:rPr>
              <a:t>расхода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энергии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сверх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уровня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состояния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покоя</a:t>
            </a:r>
            <a:r>
              <a:rPr dirty="0" sz="2400" spc="-9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(активность </a:t>
            </a:r>
            <a:r>
              <a:rPr dirty="0" sz="2400">
                <a:latin typeface="Microsoft Sans Serif"/>
                <a:cs typeface="Microsoft Sans Serif"/>
              </a:rPr>
              <a:t>во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время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работы,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игр,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отдыха,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домашней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работы, развлечений).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85"/>
              </a:spcBef>
              <a:buClr>
                <a:srgbClr val="78AA3E"/>
              </a:buClr>
              <a:buFont typeface="Microsoft Sans Serif"/>
              <a:buChar char="•"/>
            </a:pPr>
            <a:endParaRPr sz="2400">
              <a:latin typeface="Microsoft Sans Serif"/>
              <a:cs typeface="Microsoft Sans Serif"/>
            </a:endParaRPr>
          </a:p>
          <a:p>
            <a:pPr marL="241300" marR="126364" indent="-228600">
              <a:lnSpc>
                <a:spcPts val="2590"/>
              </a:lnSpc>
              <a:buClr>
                <a:srgbClr val="78AA3E"/>
              </a:buClr>
              <a:buFont typeface="Microsoft Sans Serif"/>
              <a:buChar char="•"/>
              <a:tabLst>
                <a:tab pos="241300" algn="l"/>
                <a:tab pos="4358005" algn="l"/>
              </a:tabLst>
            </a:pPr>
            <a:r>
              <a:rPr dirty="0" sz="2400" b="1">
                <a:latin typeface="Arial"/>
                <a:cs typeface="Arial"/>
              </a:rPr>
              <a:t>Физические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10" b="1">
                <a:latin typeface="Arial"/>
                <a:cs typeface="Arial"/>
              </a:rPr>
              <a:t>упражнение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(тренировки,</a:t>
            </a:r>
            <a:r>
              <a:rPr dirty="0" sz="2400" spc="-9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фитнес,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спорт)</a:t>
            </a:r>
            <a:r>
              <a:rPr dirty="0" sz="2400" spc="-60" b="1">
                <a:latin typeface="Arial"/>
                <a:cs typeface="Arial"/>
              </a:rPr>
              <a:t> </a:t>
            </a:r>
            <a:r>
              <a:rPr dirty="0" sz="2400" spc="580">
                <a:latin typeface="Microsoft Sans Serif"/>
                <a:cs typeface="Microsoft Sans Serif"/>
              </a:rPr>
              <a:t>– </a:t>
            </a:r>
            <a:r>
              <a:rPr dirty="0" sz="2400">
                <a:latin typeface="Microsoft Sans Serif"/>
                <a:cs typeface="Microsoft Sans Serif"/>
              </a:rPr>
              <a:t>это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одна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из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5">
                <a:latin typeface="Microsoft Sans Serif"/>
                <a:cs typeface="Microsoft Sans Serif"/>
              </a:rPr>
              <a:t>категорий</a:t>
            </a:r>
            <a:r>
              <a:rPr dirty="0" sz="2400" spc="-80">
                <a:latin typeface="Microsoft Sans Serif"/>
                <a:cs typeface="Microsoft Sans Serif"/>
              </a:rPr>
              <a:t> </a:t>
            </a:r>
            <a:r>
              <a:rPr dirty="0" sz="2400" spc="-20">
                <a:latin typeface="Microsoft Sans Serif"/>
                <a:cs typeface="Microsoft Sans Serif"/>
              </a:rPr>
              <a:t>физической</a:t>
            </a:r>
            <a:r>
              <a:rPr dirty="0" sz="2400" spc="-8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активности,</a:t>
            </a:r>
            <a:r>
              <a:rPr dirty="0" sz="2400" spc="-75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которая является</a:t>
            </a:r>
            <a:r>
              <a:rPr dirty="0" sz="2400" spc="-10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запланированной,</a:t>
            </a:r>
            <a:r>
              <a:rPr dirty="0" sz="2400">
                <a:latin typeface="Microsoft Sans Serif"/>
                <a:cs typeface="Microsoft Sans Serif"/>
              </a:rPr>
              <a:t>	</a:t>
            </a:r>
            <a:r>
              <a:rPr dirty="0" sz="2400" spc="-10">
                <a:latin typeface="Microsoft Sans Serif"/>
                <a:cs typeface="Microsoft Sans Serif"/>
              </a:rPr>
              <a:t>структурированную</a:t>
            </a:r>
            <a:r>
              <a:rPr dirty="0" sz="2400" spc="-114">
                <a:latin typeface="Microsoft Sans Serif"/>
                <a:cs typeface="Microsoft Sans Serif"/>
              </a:rPr>
              <a:t> </a:t>
            </a:r>
            <a:r>
              <a:rPr dirty="0" sz="2400" spc="-50">
                <a:latin typeface="Microsoft Sans Serif"/>
                <a:cs typeface="Microsoft Sans Serif"/>
              </a:rPr>
              <a:t>и</a:t>
            </a:r>
            <a:endParaRPr sz="2400">
              <a:latin typeface="Microsoft Sans Serif"/>
              <a:cs typeface="Microsoft Sans Serif"/>
            </a:endParaRPr>
          </a:p>
          <a:p>
            <a:pPr marL="241300" marR="1369695">
              <a:lnSpc>
                <a:spcPts val="2590"/>
              </a:lnSpc>
              <a:spcBef>
                <a:spcPts val="10"/>
              </a:spcBef>
            </a:pPr>
            <a:r>
              <a:rPr dirty="0" sz="2400" spc="-10">
                <a:latin typeface="Microsoft Sans Serif"/>
                <a:cs typeface="Microsoft Sans Serif"/>
              </a:rPr>
              <a:t>повторяющейся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и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направлена</a:t>
            </a:r>
            <a:r>
              <a:rPr dirty="0" sz="2400" spc="-3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на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улучшение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25">
                <a:latin typeface="Microsoft Sans Serif"/>
                <a:cs typeface="Microsoft Sans Serif"/>
              </a:rPr>
              <a:t>или </a:t>
            </a:r>
            <a:r>
              <a:rPr dirty="0" sz="2400" spc="-20">
                <a:latin typeface="Microsoft Sans Serif"/>
                <a:cs typeface="Microsoft Sans Serif"/>
              </a:rPr>
              <a:t>поддержание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одного</a:t>
            </a:r>
            <a:r>
              <a:rPr dirty="0" sz="2400" spc="-55">
                <a:latin typeface="Microsoft Sans Serif"/>
                <a:cs typeface="Microsoft Sans Serif"/>
              </a:rPr>
              <a:t> </a:t>
            </a:r>
            <a:r>
              <a:rPr dirty="0" sz="2400">
                <a:latin typeface="Microsoft Sans Serif"/>
                <a:cs typeface="Microsoft Sans Serif"/>
              </a:rPr>
              <a:t>или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30">
                <a:latin typeface="Microsoft Sans Serif"/>
                <a:cs typeface="Microsoft Sans Serif"/>
              </a:rPr>
              <a:t>нескольких</a:t>
            </a:r>
            <a:r>
              <a:rPr dirty="0" sz="2400" spc="-6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компонентов </a:t>
            </a:r>
            <a:r>
              <a:rPr dirty="0" sz="2400" spc="-30">
                <a:latin typeface="Microsoft Sans Serif"/>
                <a:cs typeface="Microsoft Sans Serif"/>
              </a:rPr>
              <a:t>физического</a:t>
            </a:r>
            <a:r>
              <a:rPr dirty="0" sz="2400" spc="-70">
                <a:latin typeface="Microsoft Sans Serif"/>
                <a:cs typeface="Microsoft Sans Serif"/>
              </a:rPr>
              <a:t> </a:t>
            </a:r>
            <a:r>
              <a:rPr dirty="0" sz="2400" spc="-10">
                <a:latin typeface="Microsoft Sans Serif"/>
                <a:cs typeface="Microsoft Sans Serif"/>
              </a:rPr>
              <a:t>состояния.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07525" y="2132202"/>
            <a:ext cx="2593594" cy="25935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24330">
              <a:lnSpc>
                <a:spcPct val="100000"/>
              </a:lnSpc>
              <a:spcBef>
                <a:spcPts val="100"/>
              </a:spcBef>
            </a:pPr>
            <a:r>
              <a:rPr dirty="0"/>
              <a:t>Рекомендации</a:t>
            </a:r>
            <a:r>
              <a:rPr dirty="0" spc="-85"/>
              <a:t> </a:t>
            </a:r>
            <a:r>
              <a:rPr dirty="0"/>
              <a:t>для</a:t>
            </a:r>
            <a:r>
              <a:rPr dirty="0" spc="-90"/>
              <a:t> </a:t>
            </a:r>
            <a:r>
              <a:rPr dirty="0"/>
              <a:t>детей</a:t>
            </a:r>
            <a:r>
              <a:rPr dirty="0" spc="-85"/>
              <a:t> </a:t>
            </a:r>
            <a:r>
              <a:rPr dirty="0"/>
              <a:t>до</a:t>
            </a:r>
            <a:r>
              <a:rPr dirty="0" spc="-70"/>
              <a:t> </a:t>
            </a:r>
            <a:r>
              <a:rPr dirty="0"/>
              <a:t>1</a:t>
            </a:r>
            <a:r>
              <a:rPr dirty="0" spc="-85"/>
              <a:t> </a:t>
            </a:r>
            <a:r>
              <a:rPr dirty="0" spc="-20"/>
              <a:t>года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6902" y="901953"/>
            <a:ext cx="9159494" cy="57312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46505">
              <a:lnSpc>
                <a:spcPct val="100000"/>
              </a:lnSpc>
              <a:spcBef>
                <a:spcPts val="100"/>
              </a:spcBef>
            </a:pPr>
            <a:r>
              <a:rPr dirty="0"/>
              <a:t>Рекомендации</a:t>
            </a:r>
            <a:r>
              <a:rPr dirty="0" spc="-80"/>
              <a:t> </a:t>
            </a:r>
            <a:r>
              <a:rPr dirty="0"/>
              <a:t>для</a:t>
            </a:r>
            <a:r>
              <a:rPr dirty="0" spc="-80"/>
              <a:t> </a:t>
            </a:r>
            <a:r>
              <a:rPr dirty="0"/>
              <a:t>детей</a:t>
            </a:r>
            <a:r>
              <a:rPr dirty="0" spc="-80"/>
              <a:t> </a:t>
            </a:r>
            <a:r>
              <a:rPr dirty="0"/>
              <a:t>от</a:t>
            </a:r>
            <a:r>
              <a:rPr dirty="0" spc="-75"/>
              <a:t> </a:t>
            </a:r>
            <a:r>
              <a:rPr dirty="0"/>
              <a:t>1</a:t>
            </a:r>
            <a:r>
              <a:rPr dirty="0" spc="-80"/>
              <a:t> </a:t>
            </a:r>
            <a:r>
              <a:rPr dirty="0"/>
              <a:t>до</a:t>
            </a:r>
            <a:r>
              <a:rPr dirty="0" spc="-65"/>
              <a:t> </a:t>
            </a:r>
            <a:r>
              <a:rPr dirty="0"/>
              <a:t>2</a:t>
            </a:r>
            <a:r>
              <a:rPr dirty="0" spc="-80"/>
              <a:t> </a:t>
            </a:r>
            <a:r>
              <a:rPr dirty="0" spc="-25"/>
              <a:t>лет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0260" y="829563"/>
            <a:ext cx="8031480" cy="58036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Ким Ольга</dc:creator>
  <dc:title>Презентация PowerPoint</dc:title>
  <dcterms:created xsi:type="dcterms:W3CDTF">2025-12-19T04:53:36Z</dcterms:created>
  <dcterms:modified xsi:type="dcterms:W3CDTF">2025-12-19T04:53:36Z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2025-12-19T00:00:00Z</vt:filetime>
  </property>
  <property fmtid="{D5CDD505-2E9C-101B-9397-08002B2CF9AE}" pid="5" name="Producer">
    <vt:lpwstr>Microsoft® PowerPoint® 2010</vt:lpwstr>
  </property>
</Properties>
</file>